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30"/>
  </p:notesMasterIdLst>
  <p:handoutMasterIdLst>
    <p:handoutMasterId r:id="rId31"/>
  </p:handoutMasterIdLst>
  <p:sldIdLst>
    <p:sldId id="356" r:id="rId2"/>
    <p:sldId id="324" r:id="rId3"/>
    <p:sldId id="311" r:id="rId4"/>
    <p:sldId id="325" r:id="rId5"/>
    <p:sldId id="326" r:id="rId6"/>
    <p:sldId id="353" r:id="rId7"/>
    <p:sldId id="327" r:id="rId8"/>
    <p:sldId id="328" r:id="rId9"/>
    <p:sldId id="329" r:id="rId10"/>
    <p:sldId id="330" r:id="rId11"/>
    <p:sldId id="331" r:id="rId12"/>
    <p:sldId id="332" r:id="rId13"/>
    <p:sldId id="338" r:id="rId14"/>
    <p:sldId id="339" r:id="rId15"/>
    <p:sldId id="340" r:id="rId16"/>
    <p:sldId id="341" r:id="rId17"/>
    <p:sldId id="354" r:id="rId18"/>
    <p:sldId id="342" r:id="rId19"/>
    <p:sldId id="343" r:id="rId20"/>
    <p:sldId id="345" r:id="rId21"/>
    <p:sldId id="346" r:id="rId22"/>
    <p:sldId id="347" r:id="rId23"/>
    <p:sldId id="355" r:id="rId24"/>
    <p:sldId id="348" r:id="rId25"/>
    <p:sldId id="349" r:id="rId26"/>
    <p:sldId id="350" r:id="rId27"/>
    <p:sldId id="351" r:id="rId28"/>
    <p:sldId id="322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30905-C188-4FAD-A8FD-01EC0DCE9C02}" v="2" dt="2024-05-08T13:41:35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CFA30905-C188-4FAD-A8FD-01EC0DCE9C02}"/>
    <pc:docChg chg="addSld delSld modSld sldOrd">
      <pc:chgData name="Veniero Facchetti" userId="f2c6c99af91c4974" providerId="LiveId" clId="{CFA30905-C188-4FAD-A8FD-01EC0DCE9C02}" dt="2024-05-08T13:41:37.411" v="116" actId="47"/>
      <pc:docMkLst>
        <pc:docMk/>
      </pc:docMkLst>
      <pc:sldChg chg="modSp mod">
        <pc:chgData name="Veniero Facchetti" userId="f2c6c99af91c4974" providerId="LiveId" clId="{CFA30905-C188-4FAD-A8FD-01EC0DCE9C02}" dt="2024-05-08T13:35:56.866" v="19" actId="255"/>
        <pc:sldMkLst>
          <pc:docMk/>
          <pc:sldMk cId="2962966828" sldId="311"/>
        </pc:sldMkLst>
        <pc:spChg chg="mod">
          <ac:chgData name="Veniero Facchetti" userId="f2c6c99af91c4974" providerId="LiveId" clId="{CFA30905-C188-4FAD-A8FD-01EC0DCE9C02}" dt="2024-05-08T13:35:43.828" v="18" actId="403"/>
          <ac:spMkLst>
            <pc:docMk/>
            <pc:sldMk cId="2962966828" sldId="311"/>
            <ac:spMk id="2" creationId="{B4A09DF2-88ED-C382-F37D-22EE2E867C53}"/>
          </ac:spMkLst>
        </pc:spChg>
        <pc:spChg chg="mod">
          <ac:chgData name="Veniero Facchetti" userId="f2c6c99af91c4974" providerId="LiveId" clId="{CFA30905-C188-4FAD-A8FD-01EC0DCE9C02}" dt="2024-05-08T13:35:56.866" v="19" actId="255"/>
          <ac:spMkLst>
            <pc:docMk/>
            <pc:sldMk cId="2962966828" sldId="311"/>
            <ac:spMk id="6" creationId="{5E453A97-0CC4-E8A2-94DA-2E8E03F81AD4}"/>
          </ac:spMkLst>
        </pc:spChg>
      </pc:sldChg>
      <pc:sldChg chg="add">
        <pc:chgData name="Veniero Facchetti" userId="f2c6c99af91c4974" providerId="LiveId" clId="{CFA30905-C188-4FAD-A8FD-01EC0DCE9C02}" dt="2024-05-08T13:41:35.364" v="115"/>
        <pc:sldMkLst>
          <pc:docMk/>
          <pc:sldMk cId="2462792408" sldId="322"/>
        </pc:sldMkLst>
      </pc:sldChg>
      <pc:sldChg chg="modSp mod">
        <pc:chgData name="Veniero Facchetti" userId="f2c6c99af91c4974" providerId="LiveId" clId="{CFA30905-C188-4FAD-A8FD-01EC0DCE9C02}" dt="2024-05-08T13:35:33.213" v="17" actId="255"/>
        <pc:sldMkLst>
          <pc:docMk/>
          <pc:sldMk cId="4024510751" sldId="324"/>
        </pc:sldMkLst>
        <pc:spChg chg="mod">
          <ac:chgData name="Veniero Facchetti" userId="f2c6c99af91c4974" providerId="LiveId" clId="{CFA30905-C188-4FAD-A8FD-01EC0DCE9C02}" dt="2024-05-08T13:35:11.013" v="15" actId="403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CFA30905-C188-4FAD-A8FD-01EC0DCE9C02}" dt="2024-05-08T13:35:33.213" v="17" actId="255"/>
          <ac:spMkLst>
            <pc:docMk/>
            <pc:sldMk cId="4024510751" sldId="324"/>
            <ac:spMk id="3" creationId="{802ABAE3-4ECC-B940-6E4B-A24D333AE2AA}"/>
          </ac:spMkLst>
        </pc:spChg>
      </pc:sldChg>
      <pc:sldChg chg="modSp mod">
        <pc:chgData name="Veniero Facchetti" userId="f2c6c99af91c4974" providerId="LiveId" clId="{CFA30905-C188-4FAD-A8FD-01EC0DCE9C02}" dt="2024-05-08T13:36:05.741" v="22" actId="404"/>
        <pc:sldMkLst>
          <pc:docMk/>
          <pc:sldMk cId="521080191" sldId="325"/>
        </pc:sldMkLst>
        <pc:spChg chg="mod">
          <ac:chgData name="Veniero Facchetti" userId="f2c6c99af91c4974" providerId="LiveId" clId="{CFA30905-C188-4FAD-A8FD-01EC0DCE9C02}" dt="2024-05-08T13:36:01.284" v="20" actId="403"/>
          <ac:spMkLst>
            <pc:docMk/>
            <pc:sldMk cId="521080191" sldId="325"/>
            <ac:spMk id="2" creationId="{B4A09DF2-88ED-C382-F37D-22EE2E867C53}"/>
          </ac:spMkLst>
        </pc:spChg>
        <pc:spChg chg="mod">
          <ac:chgData name="Veniero Facchetti" userId="f2c6c99af91c4974" providerId="LiveId" clId="{CFA30905-C188-4FAD-A8FD-01EC0DCE9C02}" dt="2024-05-08T13:36:05.741" v="22" actId="404"/>
          <ac:spMkLst>
            <pc:docMk/>
            <pc:sldMk cId="521080191" sldId="325"/>
            <ac:spMk id="6" creationId="{D42FF074-A1E9-5CCB-9363-4601B168169A}"/>
          </ac:spMkLst>
        </pc:spChg>
      </pc:sldChg>
      <pc:sldChg chg="modSp mod">
        <pc:chgData name="Veniero Facchetti" userId="f2c6c99af91c4974" providerId="LiveId" clId="{CFA30905-C188-4FAD-A8FD-01EC0DCE9C02}" dt="2024-05-08T13:36:21.293" v="27" actId="404"/>
        <pc:sldMkLst>
          <pc:docMk/>
          <pc:sldMk cId="3057883942" sldId="326"/>
        </pc:sldMkLst>
        <pc:spChg chg="mod">
          <ac:chgData name="Veniero Facchetti" userId="f2c6c99af91c4974" providerId="LiveId" clId="{CFA30905-C188-4FAD-A8FD-01EC0DCE9C02}" dt="2024-05-08T13:36:16.083" v="24" actId="14100"/>
          <ac:spMkLst>
            <pc:docMk/>
            <pc:sldMk cId="3057883942" sldId="326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6:21.293" v="27" actId="404"/>
          <ac:spMkLst>
            <pc:docMk/>
            <pc:sldMk cId="3057883942" sldId="326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6:55.371" v="37" actId="14100"/>
        <pc:sldMkLst>
          <pc:docMk/>
          <pc:sldMk cId="1075194645" sldId="327"/>
        </pc:sldMkLst>
        <pc:spChg chg="mod">
          <ac:chgData name="Veniero Facchetti" userId="f2c6c99af91c4974" providerId="LiveId" clId="{CFA30905-C188-4FAD-A8FD-01EC0DCE9C02}" dt="2024-05-08T13:36:44.091" v="34" actId="14100"/>
          <ac:spMkLst>
            <pc:docMk/>
            <pc:sldMk cId="1075194645" sldId="327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6:55.371" v="37" actId="14100"/>
          <ac:spMkLst>
            <pc:docMk/>
            <pc:sldMk cId="1075194645" sldId="327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7:07.713" v="40" actId="404"/>
        <pc:sldMkLst>
          <pc:docMk/>
          <pc:sldMk cId="869146739" sldId="328"/>
        </pc:sldMkLst>
        <pc:spChg chg="mod">
          <ac:chgData name="Veniero Facchetti" userId="f2c6c99af91c4974" providerId="LiveId" clId="{CFA30905-C188-4FAD-A8FD-01EC0DCE9C02}" dt="2024-05-08T13:37:04.915" v="39" actId="14100"/>
          <ac:spMkLst>
            <pc:docMk/>
            <pc:sldMk cId="869146739" sldId="328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7:07.713" v="40" actId="404"/>
          <ac:spMkLst>
            <pc:docMk/>
            <pc:sldMk cId="869146739" sldId="328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7:31.970" v="44" actId="2711"/>
        <pc:sldMkLst>
          <pc:docMk/>
          <pc:sldMk cId="1882810713" sldId="329"/>
        </pc:sldMkLst>
        <pc:spChg chg="mod">
          <ac:chgData name="Veniero Facchetti" userId="f2c6c99af91c4974" providerId="LiveId" clId="{CFA30905-C188-4FAD-A8FD-01EC0DCE9C02}" dt="2024-05-08T13:37:14.956" v="42" actId="14100"/>
          <ac:spMkLst>
            <pc:docMk/>
            <pc:sldMk cId="1882810713" sldId="329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7:20.593" v="43" actId="255"/>
          <ac:spMkLst>
            <pc:docMk/>
            <pc:sldMk cId="1882810713" sldId="329"/>
            <ac:spMk id="3" creationId="{F15316C2-A83F-6F84-754C-D7D26178C6C7}"/>
          </ac:spMkLst>
        </pc:spChg>
        <pc:spChg chg="mod">
          <ac:chgData name="Veniero Facchetti" userId="f2c6c99af91c4974" providerId="LiveId" clId="{CFA30905-C188-4FAD-A8FD-01EC0DCE9C02}" dt="2024-05-08T13:37:31.970" v="44" actId="2711"/>
          <ac:spMkLst>
            <pc:docMk/>
            <pc:sldMk cId="1882810713" sldId="329"/>
            <ac:spMk id="5" creationId="{ABBA41B1-FC1E-6FEB-B1B3-6968D7E76E93}"/>
          </ac:spMkLst>
        </pc:spChg>
      </pc:sldChg>
      <pc:sldChg chg="modSp mod">
        <pc:chgData name="Veniero Facchetti" userId="f2c6c99af91c4974" providerId="LiveId" clId="{CFA30905-C188-4FAD-A8FD-01EC0DCE9C02}" dt="2024-05-08T13:37:54.045" v="50" actId="255"/>
        <pc:sldMkLst>
          <pc:docMk/>
          <pc:sldMk cId="3883297061" sldId="330"/>
        </pc:sldMkLst>
        <pc:spChg chg="mod">
          <ac:chgData name="Veniero Facchetti" userId="f2c6c99af91c4974" providerId="LiveId" clId="{CFA30905-C188-4FAD-A8FD-01EC0DCE9C02}" dt="2024-05-08T13:37:38.357" v="45" actId="403"/>
          <ac:spMkLst>
            <pc:docMk/>
            <pc:sldMk cId="3883297061" sldId="330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7:54.045" v="50" actId="255"/>
          <ac:spMkLst>
            <pc:docMk/>
            <pc:sldMk cId="3883297061" sldId="330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8:08.933" v="56" actId="20577"/>
        <pc:sldMkLst>
          <pc:docMk/>
          <pc:sldMk cId="470039697" sldId="331"/>
        </pc:sldMkLst>
        <pc:spChg chg="mod">
          <ac:chgData name="Veniero Facchetti" userId="f2c6c99af91c4974" providerId="LiveId" clId="{CFA30905-C188-4FAD-A8FD-01EC0DCE9C02}" dt="2024-05-08T13:38:00.150" v="51" actId="403"/>
          <ac:spMkLst>
            <pc:docMk/>
            <pc:sldMk cId="470039697" sldId="331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8:08.933" v="56" actId="20577"/>
          <ac:spMkLst>
            <pc:docMk/>
            <pc:sldMk cId="470039697" sldId="331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8:25.007" v="60" actId="404"/>
        <pc:sldMkLst>
          <pc:docMk/>
          <pc:sldMk cId="4076950444" sldId="332"/>
        </pc:sldMkLst>
        <pc:spChg chg="mod">
          <ac:chgData name="Veniero Facchetti" userId="f2c6c99af91c4974" providerId="LiveId" clId="{CFA30905-C188-4FAD-A8FD-01EC0DCE9C02}" dt="2024-05-08T13:38:19.038" v="57" actId="403"/>
          <ac:spMkLst>
            <pc:docMk/>
            <pc:sldMk cId="4076950444" sldId="332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8:25.007" v="60" actId="404"/>
          <ac:spMkLst>
            <pc:docMk/>
            <pc:sldMk cId="4076950444" sldId="332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8:37.158" v="63" actId="404"/>
        <pc:sldMkLst>
          <pc:docMk/>
          <pc:sldMk cId="1944176554" sldId="338"/>
        </pc:sldMkLst>
        <pc:spChg chg="mod">
          <ac:chgData name="Veniero Facchetti" userId="f2c6c99af91c4974" providerId="LiveId" clId="{CFA30905-C188-4FAD-A8FD-01EC0DCE9C02}" dt="2024-05-08T13:38:33.028" v="62" actId="14100"/>
          <ac:spMkLst>
            <pc:docMk/>
            <pc:sldMk cId="1944176554" sldId="338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8:37.158" v="63" actId="404"/>
          <ac:spMkLst>
            <pc:docMk/>
            <pc:sldMk cId="1944176554" sldId="338"/>
            <ac:spMk id="5" creationId="{8AE97FA5-2C44-E13E-F539-1D81B62CE110}"/>
          </ac:spMkLst>
        </pc:spChg>
      </pc:sldChg>
      <pc:sldChg chg="modSp mod">
        <pc:chgData name="Veniero Facchetti" userId="f2c6c99af91c4974" providerId="LiveId" clId="{CFA30905-C188-4FAD-A8FD-01EC0DCE9C02}" dt="2024-05-08T13:38:48.797" v="65" actId="14100"/>
        <pc:sldMkLst>
          <pc:docMk/>
          <pc:sldMk cId="4081612009" sldId="339"/>
        </pc:sldMkLst>
        <pc:spChg chg="mod">
          <ac:chgData name="Veniero Facchetti" userId="f2c6c99af91c4974" providerId="LiveId" clId="{CFA30905-C188-4FAD-A8FD-01EC0DCE9C02}" dt="2024-05-08T13:38:48.797" v="65" actId="14100"/>
          <ac:spMkLst>
            <pc:docMk/>
            <pc:sldMk cId="4081612009" sldId="339"/>
            <ac:spMk id="2" creationId="{1DEE17D6-C37A-3C0C-D8A0-16D5D2BF9736}"/>
          </ac:spMkLst>
        </pc:spChg>
      </pc:sldChg>
      <pc:sldChg chg="modSp mod">
        <pc:chgData name="Veniero Facchetti" userId="f2c6c99af91c4974" providerId="LiveId" clId="{CFA30905-C188-4FAD-A8FD-01EC0DCE9C02}" dt="2024-05-08T13:39:05.804" v="67" actId="14100"/>
        <pc:sldMkLst>
          <pc:docMk/>
          <pc:sldMk cId="969945191" sldId="340"/>
        </pc:sldMkLst>
        <pc:spChg chg="mod">
          <ac:chgData name="Veniero Facchetti" userId="f2c6c99af91c4974" providerId="LiveId" clId="{CFA30905-C188-4FAD-A8FD-01EC0DCE9C02}" dt="2024-05-08T13:39:05.804" v="67" actId="14100"/>
          <ac:spMkLst>
            <pc:docMk/>
            <pc:sldMk cId="969945191" sldId="340"/>
            <ac:spMk id="2" creationId="{1DEE17D6-C37A-3C0C-D8A0-16D5D2BF9736}"/>
          </ac:spMkLst>
        </pc:spChg>
      </pc:sldChg>
      <pc:sldChg chg="modSp mod">
        <pc:chgData name="Veniero Facchetti" userId="f2c6c99af91c4974" providerId="LiveId" clId="{CFA30905-C188-4FAD-A8FD-01EC0DCE9C02}" dt="2024-05-08T13:39:31.608" v="74" actId="404"/>
        <pc:sldMkLst>
          <pc:docMk/>
          <pc:sldMk cId="3228713637" sldId="342"/>
        </pc:sldMkLst>
        <pc:spChg chg="mod">
          <ac:chgData name="Veniero Facchetti" userId="f2c6c99af91c4974" providerId="LiveId" clId="{CFA30905-C188-4FAD-A8FD-01EC0DCE9C02}" dt="2024-05-08T13:39:28.551" v="72" actId="403"/>
          <ac:spMkLst>
            <pc:docMk/>
            <pc:sldMk cId="3228713637" sldId="342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9:31.608" v="74" actId="404"/>
          <ac:spMkLst>
            <pc:docMk/>
            <pc:sldMk cId="3228713637" sldId="342"/>
            <ac:spMk id="5" creationId="{8018FBCE-A6CB-3860-10A3-FEC4272D1D47}"/>
          </ac:spMkLst>
        </pc:spChg>
      </pc:sldChg>
      <pc:sldChg chg="modSp mod">
        <pc:chgData name="Veniero Facchetti" userId="f2c6c99af91c4974" providerId="LiveId" clId="{CFA30905-C188-4FAD-A8FD-01EC0DCE9C02}" dt="2024-05-08T13:39:40.670" v="78" actId="404"/>
        <pc:sldMkLst>
          <pc:docMk/>
          <pc:sldMk cId="1166610031" sldId="343"/>
        </pc:sldMkLst>
        <pc:spChg chg="mod">
          <ac:chgData name="Veniero Facchetti" userId="f2c6c99af91c4974" providerId="LiveId" clId="{CFA30905-C188-4FAD-A8FD-01EC0DCE9C02}" dt="2024-05-08T13:39:35.966" v="75" actId="403"/>
          <ac:spMkLst>
            <pc:docMk/>
            <pc:sldMk cId="1166610031" sldId="343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9:40.670" v="78" actId="404"/>
          <ac:spMkLst>
            <pc:docMk/>
            <pc:sldMk cId="1166610031" sldId="343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39:49.255" v="82" actId="404"/>
        <pc:sldMkLst>
          <pc:docMk/>
          <pc:sldMk cId="702118195" sldId="345"/>
        </pc:sldMkLst>
        <pc:spChg chg="mod">
          <ac:chgData name="Veniero Facchetti" userId="f2c6c99af91c4974" providerId="LiveId" clId="{CFA30905-C188-4FAD-A8FD-01EC0DCE9C02}" dt="2024-05-08T13:39:45.983" v="79" actId="403"/>
          <ac:spMkLst>
            <pc:docMk/>
            <pc:sldMk cId="702118195" sldId="345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9:49.255" v="82" actId="404"/>
          <ac:spMkLst>
            <pc:docMk/>
            <pc:sldMk cId="702118195" sldId="345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40:00.310" v="86" actId="404"/>
        <pc:sldMkLst>
          <pc:docMk/>
          <pc:sldMk cId="1850423225" sldId="346"/>
        </pc:sldMkLst>
        <pc:spChg chg="mod">
          <ac:chgData name="Veniero Facchetti" userId="f2c6c99af91c4974" providerId="LiveId" clId="{CFA30905-C188-4FAD-A8FD-01EC0DCE9C02}" dt="2024-05-08T13:39:56.438" v="83" actId="403"/>
          <ac:spMkLst>
            <pc:docMk/>
            <pc:sldMk cId="1850423225" sldId="346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0:00.310" v="86" actId="404"/>
          <ac:spMkLst>
            <pc:docMk/>
            <pc:sldMk cId="1850423225" sldId="346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40:13.526" v="91" actId="404"/>
        <pc:sldMkLst>
          <pc:docMk/>
          <pc:sldMk cId="630335801" sldId="347"/>
        </pc:sldMkLst>
        <pc:spChg chg="mod">
          <ac:chgData name="Veniero Facchetti" userId="f2c6c99af91c4974" providerId="LiveId" clId="{CFA30905-C188-4FAD-A8FD-01EC0DCE9C02}" dt="2024-05-08T13:40:09.276" v="88" actId="14100"/>
          <ac:spMkLst>
            <pc:docMk/>
            <pc:sldMk cId="630335801" sldId="347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0:13.526" v="91" actId="404"/>
          <ac:spMkLst>
            <pc:docMk/>
            <pc:sldMk cId="630335801" sldId="347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40:51.775" v="101" actId="404"/>
        <pc:sldMkLst>
          <pc:docMk/>
          <pc:sldMk cId="2752641811" sldId="348"/>
        </pc:sldMkLst>
        <pc:spChg chg="mod">
          <ac:chgData name="Veniero Facchetti" userId="f2c6c99af91c4974" providerId="LiveId" clId="{CFA30905-C188-4FAD-A8FD-01EC0DCE9C02}" dt="2024-05-08T13:40:30.462" v="96" actId="14100"/>
          <ac:spMkLst>
            <pc:docMk/>
            <pc:sldMk cId="2752641811" sldId="348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0:42.502" v="99" actId="1076"/>
          <ac:spMkLst>
            <pc:docMk/>
            <pc:sldMk cId="2752641811" sldId="348"/>
            <ac:spMk id="4" creationId="{1701433B-3F0B-0864-D881-F5FC2EBDC641}"/>
          </ac:spMkLst>
        </pc:spChg>
        <pc:spChg chg="mod">
          <ac:chgData name="Veniero Facchetti" userId="f2c6c99af91c4974" providerId="LiveId" clId="{CFA30905-C188-4FAD-A8FD-01EC0DCE9C02}" dt="2024-05-08T13:40:51.775" v="101" actId="404"/>
          <ac:spMkLst>
            <pc:docMk/>
            <pc:sldMk cId="2752641811" sldId="348"/>
            <ac:spMk id="5" creationId="{B83AD86C-E516-74B9-C237-CB69811EFA07}"/>
          </ac:spMkLst>
        </pc:spChg>
        <pc:picChg chg="mod ord">
          <ac:chgData name="Veniero Facchetti" userId="f2c6c99af91c4974" providerId="LiveId" clId="{CFA30905-C188-4FAD-A8FD-01EC0DCE9C02}" dt="2024-05-08T13:40:47.248" v="100" actId="167"/>
          <ac:picMkLst>
            <pc:docMk/>
            <pc:sldMk cId="2752641811" sldId="348"/>
            <ac:picMk id="3" creationId="{5BB13286-4A29-1B99-4379-284BCE90E7BD}"/>
          </ac:picMkLst>
        </pc:picChg>
      </pc:sldChg>
      <pc:sldChg chg="modSp mod">
        <pc:chgData name="Veniero Facchetti" userId="f2c6c99af91c4974" providerId="LiveId" clId="{CFA30905-C188-4FAD-A8FD-01EC0DCE9C02}" dt="2024-05-08T13:41:04.966" v="106" actId="404"/>
        <pc:sldMkLst>
          <pc:docMk/>
          <pc:sldMk cId="2724472274" sldId="349"/>
        </pc:sldMkLst>
        <pc:spChg chg="mod">
          <ac:chgData name="Veniero Facchetti" userId="f2c6c99af91c4974" providerId="LiveId" clId="{CFA30905-C188-4FAD-A8FD-01EC0DCE9C02}" dt="2024-05-08T13:41:00.877" v="103" actId="14100"/>
          <ac:spMkLst>
            <pc:docMk/>
            <pc:sldMk cId="2724472274" sldId="349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1:04.966" v="106" actId="404"/>
          <ac:spMkLst>
            <pc:docMk/>
            <pc:sldMk cId="2724472274" sldId="349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41:15.983" v="110" actId="404"/>
        <pc:sldMkLst>
          <pc:docMk/>
          <pc:sldMk cId="933543582" sldId="350"/>
        </pc:sldMkLst>
        <pc:spChg chg="mod">
          <ac:chgData name="Veniero Facchetti" userId="f2c6c99af91c4974" providerId="LiveId" clId="{CFA30905-C188-4FAD-A8FD-01EC0DCE9C02}" dt="2024-05-08T13:41:10.230" v="107" actId="403"/>
          <ac:spMkLst>
            <pc:docMk/>
            <pc:sldMk cId="933543582" sldId="350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1:15.983" v="110" actId="404"/>
          <ac:spMkLst>
            <pc:docMk/>
            <pc:sldMk cId="933543582" sldId="350"/>
            <ac:spMk id="5" creationId="{B83AD86C-E516-74B9-C237-CB69811EFA07}"/>
          </ac:spMkLst>
        </pc:spChg>
      </pc:sldChg>
      <pc:sldChg chg="modSp mod">
        <pc:chgData name="Veniero Facchetti" userId="f2c6c99af91c4974" providerId="LiveId" clId="{CFA30905-C188-4FAD-A8FD-01EC0DCE9C02}" dt="2024-05-08T13:41:24.054" v="114" actId="404"/>
        <pc:sldMkLst>
          <pc:docMk/>
          <pc:sldMk cId="2898381059" sldId="351"/>
        </pc:sldMkLst>
        <pc:spChg chg="mod">
          <ac:chgData name="Veniero Facchetti" userId="f2c6c99af91c4974" providerId="LiveId" clId="{CFA30905-C188-4FAD-A8FD-01EC0DCE9C02}" dt="2024-05-08T13:41:20.310" v="111" actId="403"/>
          <ac:spMkLst>
            <pc:docMk/>
            <pc:sldMk cId="2898381059" sldId="351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41:24.054" v="114" actId="404"/>
          <ac:spMkLst>
            <pc:docMk/>
            <pc:sldMk cId="2898381059" sldId="351"/>
            <ac:spMk id="5" creationId="{B83AD86C-E516-74B9-C237-CB69811EFA07}"/>
          </ac:spMkLst>
        </pc:spChg>
      </pc:sldChg>
      <pc:sldChg chg="del">
        <pc:chgData name="Veniero Facchetti" userId="f2c6c99af91c4974" providerId="LiveId" clId="{CFA30905-C188-4FAD-A8FD-01EC0DCE9C02}" dt="2024-05-08T13:41:37.411" v="116" actId="47"/>
        <pc:sldMkLst>
          <pc:docMk/>
          <pc:sldMk cId="1648205085" sldId="352"/>
        </pc:sldMkLst>
      </pc:sldChg>
      <pc:sldChg chg="modSp mod">
        <pc:chgData name="Veniero Facchetti" userId="f2c6c99af91c4974" providerId="LiveId" clId="{CFA30905-C188-4FAD-A8FD-01EC0DCE9C02}" dt="2024-05-08T13:36:35.595" v="32" actId="404"/>
        <pc:sldMkLst>
          <pc:docMk/>
          <pc:sldMk cId="1192628135" sldId="353"/>
        </pc:sldMkLst>
        <pc:spChg chg="mod">
          <ac:chgData name="Veniero Facchetti" userId="f2c6c99af91c4974" providerId="LiveId" clId="{CFA30905-C188-4FAD-A8FD-01EC0DCE9C02}" dt="2024-05-08T13:36:29.020" v="29" actId="14100"/>
          <ac:spMkLst>
            <pc:docMk/>
            <pc:sldMk cId="1192628135" sldId="353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6:35.595" v="32" actId="404"/>
          <ac:spMkLst>
            <pc:docMk/>
            <pc:sldMk cId="1192628135" sldId="353"/>
            <ac:spMk id="3" creationId="{F15316C2-A83F-6F84-754C-D7D26178C6C7}"/>
          </ac:spMkLst>
        </pc:spChg>
      </pc:sldChg>
      <pc:sldChg chg="modSp mod">
        <pc:chgData name="Veniero Facchetti" userId="f2c6c99af91c4974" providerId="LiveId" clId="{CFA30905-C188-4FAD-A8FD-01EC0DCE9C02}" dt="2024-05-08T13:39:22.918" v="71" actId="404"/>
        <pc:sldMkLst>
          <pc:docMk/>
          <pc:sldMk cId="649001501" sldId="354"/>
        </pc:sldMkLst>
        <pc:spChg chg="mod">
          <ac:chgData name="Veniero Facchetti" userId="f2c6c99af91c4974" providerId="LiveId" clId="{CFA30905-C188-4FAD-A8FD-01EC0DCE9C02}" dt="2024-05-08T13:39:19.142" v="68" actId="403"/>
          <ac:spMkLst>
            <pc:docMk/>
            <pc:sldMk cId="649001501" sldId="354"/>
            <ac:spMk id="2" creationId="{1DEE17D6-C37A-3C0C-D8A0-16D5D2BF9736}"/>
          </ac:spMkLst>
        </pc:spChg>
        <pc:spChg chg="mod">
          <ac:chgData name="Veniero Facchetti" userId="f2c6c99af91c4974" providerId="LiveId" clId="{CFA30905-C188-4FAD-A8FD-01EC0DCE9C02}" dt="2024-05-08T13:39:22.918" v="71" actId="404"/>
          <ac:spMkLst>
            <pc:docMk/>
            <pc:sldMk cId="649001501" sldId="354"/>
            <ac:spMk id="5" creationId="{E69ECB68-6B39-BC6F-5578-99A2190EFBF1}"/>
          </ac:spMkLst>
        </pc:spChg>
      </pc:sldChg>
      <pc:sldChg chg="modSp mod">
        <pc:chgData name="Veniero Facchetti" userId="f2c6c99af91c4974" providerId="LiveId" clId="{CFA30905-C188-4FAD-A8FD-01EC0DCE9C02}" dt="2024-05-08T13:40:23.503" v="94" actId="14100"/>
        <pc:sldMkLst>
          <pc:docMk/>
          <pc:sldMk cId="910807003" sldId="355"/>
        </pc:sldMkLst>
        <pc:spChg chg="mod">
          <ac:chgData name="Veniero Facchetti" userId="f2c6c99af91c4974" providerId="LiveId" clId="{CFA30905-C188-4FAD-A8FD-01EC0DCE9C02}" dt="2024-05-08T13:40:23.503" v="94" actId="14100"/>
          <ac:spMkLst>
            <pc:docMk/>
            <pc:sldMk cId="910807003" sldId="355"/>
            <ac:spMk id="2" creationId="{1DEE17D6-C37A-3C0C-D8A0-16D5D2BF9736}"/>
          </ac:spMkLst>
        </pc:spChg>
      </pc:sldChg>
      <pc:sldChg chg="modSp add mod ord">
        <pc:chgData name="Veniero Facchetti" userId="f2c6c99af91c4974" providerId="LiveId" clId="{CFA30905-C188-4FAD-A8FD-01EC0DCE9C02}" dt="2024-05-08T13:34:59.053" v="9" actId="404"/>
        <pc:sldMkLst>
          <pc:docMk/>
          <pc:sldMk cId="2849688472" sldId="356"/>
        </pc:sldMkLst>
        <pc:spChg chg="mod">
          <ac:chgData name="Veniero Facchetti" userId="f2c6c99af91c4974" providerId="LiveId" clId="{CFA30905-C188-4FAD-A8FD-01EC0DCE9C02}" dt="2024-05-08T13:34:59.053" v="9" actId="404"/>
          <ac:spMkLst>
            <pc:docMk/>
            <pc:sldMk cId="2849688472" sldId="356"/>
            <ac:spMk id="2" creationId="{0F174D2F-A0F4-79C8-E119-E565BE5E016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08/05/2024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08/05/2024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63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702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r>
              <a:rPr lang="it-IT" sz="3200" dirty="0"/>
              <a:t>API 623, 2</a:t>
            </a:r>
            <a:r>
              <a:rPr lang="it-IT" sz="3200" baseline="30000" dirty="0"/>
              <a:t>nd</a:t>
            </a:r>
            <a:r>
              <a:rPr lang="it-IT" sz="3200" dirty="0"/>
              <a:t> Edition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90" y="652992"/>
            <a:ext cx="5726113" cy="611841"/>
          </a:xfrm>
        </p:spPr>
        <p:txBody>
          <a:bodyPr/>
          <a:lstStyle/>
          <a:p>
            <a:r>
              <a:rPr lang="en-US" sz="2800" dirty="0"/>
              <a:t>Search for solutions to vibration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280" y="1241698"/>
            <a:ext cx="8557273" cy="3248810"/>
          </a:xfrm>
        </p:spPr>
        <p:txBody>
          <a:bodyPr/>
          <a:lstStyle/>
          <a:p>
            <a:r>
              <a:rPr lang="en-US" sz="1600" dirty="0"/>
              <a:t>Several solutions were tried.  One was a guide directly on the disc.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It was well known that this approach reduced disc vibration.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78416-FDE6-9838-F901-ED50678B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50" y="1659369"/>
            <a:ext cx="3447041" cy="2413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40389A-43D0-0FA1-5DF2-C170531F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9369"/>
            <a:ext cx="3222489" cy="24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96112"/>
            <a:ext cx="5726113" cy="570602"/>
          </a:xfrm>
        </p:spPr>
        <p:txBody>
          <a:bodyPr/>
          <a:lstStyle/>
          <a:p>
            <a:r>
              <a:rPr lang="en-US" sz="2800" dirty="0"/>
              <a:t>Search for solutions to vibration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275632"/>
            <a:ext cx="8557273" cy="2195512"/>
          </a:xfrm>
        </p:spPr>
        <p:txBody>
          <a:bodyPr/>
          <a:lstStyle/>
          <a:p>
            <a:r>
              <a:rPr lang="en-US" sz="1600" dirty="0"/>
              <a:t>Another approach was body guides.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Example of body guides (shown here in a mold core for clarity).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C0754-6000-5695-34BA-33ADB636C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653" y="1591342"/>
            <a:ext cx="3434200" cy="267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Finally, an API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47561"/>
            <a:ext cx="8557273" cy="3062286"/>
          </a:xfrm>
        </p:spPr>
        <p:txBody>
          <a:bodyPr/>
          <a:lstStyle/>
          <a:p>
            <a:r>
              <a:rPr lang="en-US" sz="1600" dirty="0"/>
              <a:t>Based in this incident and other failures, in 2009 the API agreed to develop a new standard on globe valves</a:t>
            </a:r>
          </a:p>
          <a:p>
            <a:r>
              <a:rPr lang="en-US" sz="1600" dirty="0"/>
              <a:t>Design rules were based on API 600 (gate) and BS 1873 (globe)</a:t>
            </a:r>
          </a:p>
          <a:p>
            <a:r>
              <a:rPr lang="en-US" sz="1600" dirty="0"/>
              <a:t>Main difference is that globe valve stems are in column loading</a:t>
            </a:r>
          </a:p>
          <a:p>
            <a:r>
              <a:rPr lang="en-US" sz="1600" dirty="0"/>
              <a:t>Also globe valve stems are under side loading due to flow</a:t>
            </a:r>
          </a:p>
          <a:p>
            <a:r>
              <a:rPr lang="en-US" sz="1600" dirty="0"/>
              <a:t>The committee approved a calculation method for stem loading</a:t>
            </a:r>
          </a:p>
          <a:p>
            <a:r>
              <a:rPr lang="en-US" sz="1600" dirty="0"/>
              <a:t>Calculations showed that stems of many existing globe valve designs were inadequate for column loading.</a:t>
            </a:r>
          </a:p>
          <a:p>
            <a:r>
              <a:rPr lang="en-US" sz="1600" dirty="0"/>
              <a:t>Further, many BS 1873 minimum diameters were inadequate.</a:t>
            </a:r>
          </a:p>
        </p:txBody>
      </p:sp>
    </p:spTree>
    <p:extLst>
      <p:ext uri="{BB962C8B-B14F-4D97-AF65-F5344CB8AC3E}">
        <p14:creationId xmlns:p14="http://schemas.microsoft.com/office/powerpoint/2010/main" val="407695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78" y="654398"/>
            <a:ext cx="8000637" cy="550458"/>
          </a:xfrm>
        </p:spPr>
        <p:txBody>
          <a:bodyPr/>
          <a:lstStyle/>
          <a:p>
            <a:r>
              <a:rPr lang="en-US" sz="2800" dirty="0"/>
              <a:t>Comparison with BS 1873 stem diameters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E97FA5-2C44-E13E-F539-1D81B62CE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279" y="1265222"/>
            <a:ext cx="4066780" cy="2037376"/>
          </a:xfrm>
        </p:spPr>
        <p:txBody>
          <a:bodyPr/>
          <a:lstStyle/>
          <a:p>
            <a:r>
              <a:rPr lang="en-US" sz="1600" dirty="0"/>
              <a:t>In some cases, our calculations showed a greater required stem diameter than in the last 1975 edition of BS 1873. </a:t>
            </a:r>
          </a:p>
          <a:p>
            <a:r>
              <a:rPr lang="en-US" sz="1600" b="1" dirty="0"/>
              <a:t>BOLD</a:t>
            </a:r>
            <a:r>
              <a:rPr lang="en-US" sz="1600" dirty="0"/>
              <a:t> = greater diameter based on 20 </a:t>
            </a:r>
            <a:r>
              <a:rPr lang="en-US" sz="1600" dirty="0" err="1"/>
              <a:t>ksi</a:t>
            </a:r>
            <a:r>
              <a:rPr lang="en-US" sz="1600" dirty="0"/>
              <a:t> stem strength (F6/410 stem material).    20 </a:t>
            </a:r>
            <a:r>
              <a:rPr lang="en-US" sz="1600" dirty="0" err="1"/>
              <a:t>ksi</a:t>
            </a:r>
            <a:r>
              <a:rPr lang="en-US" sz="1600" dirty="0"/>
              <a:t> ≈ 138 mPa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     </a:t>
            </a:r>
            <a:r>
              <a:rPr lang="en-US" sz="1600" b="1" dirty="0"/>
              <a:t>Results from ASME Class 150: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E2B59-DDD0-52AF-4B70-5F23157B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576" y="1414456"/>
            <a:ext cx="3440467" cy="29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7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706368"/>
            <a:ext cx="7737373" cy="643326"/>
          </a:xfrm>
        </p:spPr>
        <p:txBody>
          <a:bodyPr/>
          <a:lstStyle/>
          <a:p>
            <a:r>
              <a:rPr lang="en-US" sz="2800" dirty="0"/>
              <a:t>Comparison with BS 1873 stem diameters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67AA75-C77D-5727-2FA2-E8EAB1BF7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362270"/>
            <a:ext cx="8575934" cy="2195512"/>
          </a:xfrm>
        </p:spPr>
        <p:txBody>
          <a:bodyPr/>
          <a:lstStyle/>
          <a:p>
            <a:r>
              <a:rPr lang="en-US" sz="1600" dirty="0"/>
              <a:t>In some cases, our calculations showed a greater required stem diameter than in the last 1975 edition of BS 1873. </a:t>
            </a:r>
          </a:p>
          <a:p>
            <a:pPr marL="0" indent="0">
              <a:buNone/>
            </a:pPr>
            <a:r>
              <a:rPr lang="en-US" sz="1600" dirty="0"/>
              <a:t>                                 Class 300                                         Class 600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84DF9-BBD2-4DC8-E894-231DD9E8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64" y="2100131"/>
            <a:ext cx="2534004" cy="2419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E3342-7324-9C5E-8A9B-0889FB15F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792" y="2100131"/>
            <a:ext cx="2543530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2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8242122" cy="643326"/>
          </a:xfrm>
        </p:spPr>
        <p:txBody>
          <a:bodyPr/>
          <a:lstStyle/>
          <a:p>
            <a:r>
              <a:rPr lang="en-US" sz="2800" dirty="0"/>
              <a:t>Comparison with BS 1873 stem diameters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64DC1C-E753-9999-7A3C-8A3D339A2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57" y="1362270"/>
            <a:ext cx="8631918" cy="2195512"/>
          </a:xfrm>
        </p:spPr>
        <p:txBody>
          <a:bodyPr/>
          <a:lstStyle/>
          <a:p>
            <a:r>
              <a:rPr lang="en-US" sz="1600" dirty="0"/>
              <a:t>In some cases, our calculations showed a greater required stem diameter than in the last 1975 edition of BS 1873. </a:t>
            </a:r>
          </a:p>
          <a:p>
            <a:r>
              <a:rPr lang="en-US" sz="1600" dirty="0"/>
              <a:t>                 Class 900                                Class 1500                              Class 2500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C75C6-9623-B563-84B3-39D0E395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14" y="2173903"/>
            <a:ext cx="2553056" cy="2229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57F4FC-A0E0-F712-743F-42A3C228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45" y="2162473"/>
            <a:ext cx="2572109" cy="2038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CF770F-C23D-6A6E-938B-455B9634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429" y="2152947"/>
            <a:ext cx="2534004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4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39" y="2571750"/>
            <a:ext cx="6461032" cy="643326"/>
          </a:xfrm>
        </p:spPr>
        <p:txBody>
          <a:bodyPr/>
          <a:lstStyle/>
          <a:p>
            <a:r>
              <a:rPr lang="en-US" sz="3600" dirty="0"/>
              <a:t>What changed in 2</a:t>
            </a:r>
            <a:r>
              <a:rPr lang="en-US" sz="3600" baseline="30000" dirty="0"/>
              <a:t>nd</a:t>
            </a:r>
            <a:r>
              <a:rPr lang="en-US" sz="3600" dirty="0"/>
              <a:t> edition?</a:t>
            </a:r>
          </a:p>
        </p:txBody>
      </p:sp>
    </p:spTree>
    <p:extLst>
      <p:ext uri="{BB962C8B-B14F-4D97-AF65-F5344CB8AC3E}">
        <p14:creationId xmlns:p14="http://schemas.microsoft.com/office/powerpoint/2010/main" val="231351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What changed in 2</a:t>
            </a:r>
            <a:r>
              <a:rPr lang="en-US" sz="2800" baseline="30000" dirty="0"/>
              <a:t>nd</a:t>
            </a:r>
            <a:r>
              <a:rPr lang="en-US" sz="2800" dirty="0"/>
              <a:t> edition?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9ECB68-6B39-BC6F-5578-99A2190EF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73994"/>
            <a:ext cx="7922791" cy="354806"/>
          </a:xfrm>
        </p:spPr>
        <p:txBody>
          <a:bodyPr/>
          <a:lstStyle/>
          <a:p>
            <a:r>
              <a:rPr lang="en-US" sz="1600" dirty="0"/>
              <a:t>We  should begin by addressing the elephant in the room….</a:t>
            </a:r>
          </a:p>
        </p:txBody>
      </p:sp>
      <p:pic>
        <p:nvPicPr>
          <p:cNvPr id="6" name="Picture 5" descr="An elephant in a zoo exhibit&#10;&#10;Description automatically generated with low confidence">
            <a:extLst>
              <a:ext uri="{FF2B5EF4-FFF2-40B4-BE49-F238E27FC236}">
                <a16:creationId xmlns:a16="http://schemas.microsoft.com/office/drawing/2014/main" id="{29CAF086-9494-3758-9614-555D76AAB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6396"/>
          <a:stretch/>
        </p:blipFill>
        <p:spPr>
          <a:xfrm>
            <a:off x="2440155" y="1940524"/>
            <a:ext cx="426369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Changes in 2</a:t>
            </a:r>
            <a:r>
              <a:rPr lang="en-US" sz="2800" baseline="30000" dirty="0"/>
              <a:t>nd</a:t>
            </a:r>
            <a:r>
              <a:rPr lang="en-US" sz="2800" dirty="0"/>
              <a:t> Edition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8FBCE-A6CB-3860-10A3-FEC4272D1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129" y="1362270"/>
            <a:ext cx="8277355" cy="2195512"/>
          </a:xfrm>
        </p:spPr>
        <p:txBody>
          <a:bodyPr/>
          <a:lstStyle/>
          <a:p>
            <a:r>
              <a:rPr lang="en-US" sz="1600" dirty="0"/>
              <a:t>The single most important change in API 623 --</a:t>
            </a:r>
          </a:p>
          <a:p>
            <a:r>
              <a:rPr lang="en-US" sz="1600" dirty="0"/>
              <a:t> Requiring the disc to be fully guided throughout its entire travel</a:t>
            </a:r>
          </a:p>
          <a:p>
            <a:r>
              <a:rPr lang="en-US" sz="1600" dirty="0"/>
              <a:t>Clause 5.3 </a:t>
            </a:r>
            <a:r>
              <a:rPr lang="en-US" sz="1600" b="1" dirty="0"/>
              <a:t>“The disc shall be body guided throughout its full range of travel to provide disc stability and avoid vibration”</a:t>
            </a:r>
          </a:p>
          <a:p>
            <a:r>
              <a:rPr lang="en-US" sz="1600" dirty="0"/>
              <a:t>This disallows guiding the disc solely through the stem, with an unsupported moment are from the packing bush down to the disc.</a:t>
            </a:r>
          </a:p>
          <a:p>
            <a:r>
              <a:rPr lang="en-US" sz="1600" dirty="0"/>
              <a:t>Some designs of high-pressure globe valve had used a fully-guided disc since at least the 1960s.</a:t>
            </a:r>
          </a:p>
          <a:p>
            <a:r>
              <a:rPr lang="en-US" sz="1600" dirty="0"/>
              <a:t>This change was already applied in the 1</a:t>
            </a:r>
            <a:r>
              <a:rPr lang="en-US" sz="1600" baseline="30000" dirty="0"/>
              <a:t>st</a:t>
            </a:r>
            <a:r>
              <a:rPr lang="en-US" sz="1600" dirty="0"/>
              <a:t> edition, but only applicable to class 900 and higher.</a:t>
            </a:r>
          </a:p>
        </p:txBody>
      </p:sp>
    </p:spTree>
    <p:extLst>
      <p:ext uri="{BB962C8B-B14F-4D97-AF65-F5344CB8AC3E}">
        <p14:creationId xmlns:p14="http://schemas.microsoft.com/office/powerpoint/2010/main" val="322871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Changes in body guide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As a practical matter, making this change in the 1</a:t>
            </a:r>
            <a:r>
              <a:rPr lang="en-US" sz="1600" baseline="30000" dirty="0"/>
              <a:t>st</a:t>
            </a:r>
            <a:r>
              <a:rPr lang="en-US" sz="1600" dirty="0"/>
              <a:t> Edition served two functions –</a:t>
            </a:r>
          </a:p>
          <a:p>
            <a:r>
              <a:rPr lang="en-US" sz="1600" dirty="0"/>
              <a:t>The problems of vibration and damage are most severe in higher-pressure, and higher-pressure-drop, valves</a:t>
            </a:r>
          </a:p>
          <a:p>
            <a:r>
              <a:rPr lang="en-US" sz="1600" dirty="0"/>
              <a:t>For end users, this change would demonstrate the effectiveness of the change, its potential for success in reducing vibration and mis-operation.</a:t>
            </a:r>
          </a:p>
          <a:p>
            <a:r>
              <a:rPr lang="en-US" sz="1600" dirty="0"/>
              <a:t>For manufacturers, this change allowed an opportunity for redesign of portions of the product line and gain experience with the design.</a:t>
            </a:r>
          </a:p>
        </p:txBody>
      </p:sp>
    </p:spTree>
    <p:extLst>
      <p:ext uri="{BB962C8B-B14F-4D97-AF65-F5344CB8AC3E}">
        <p14:creationId xmlns:p14="http://schemas.microsoft.com/office/powerpoint/2010/main" val="116661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r>
              <a:rPr lang="it-IT" sz="3200" dirty="0"/>
              <a:t>API 623, 2</a:t>
            </a:r>
            <a:r>
              <a:rPr lang="it-IT" sz="3200" baseline="30000" dirty="0"/>
              <a:t>nd</a:t>
            </a:r>
            <a:r>
              <a:rPr lang="it-IT" sz="3200" dirty="0"/>
              <a:t> Edition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20951"/>
            <a:ext cx="5726113" cy="684709"/>
          </a:xfrm>
        </p:spPr>
        <p:txBody>
          <a:bodyPr/>
          <a:lstStyle/>
          <a:p>
            <a:r>
              <a:rPr lang="it-IT" sz="1600" dirty="0"/>
              <a:t>Highlights of change, and how we got here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Ron Merrick, PE | Retired Valve Specialist, Fluor</a:t>
            </a:r>
          </a:p>
          <a:p>
            <a:r>
              <a:rPr lang="it-IT" dirty="0"/>
              <a:t>Yogesh Jangra | Fluor India</a:t>
            </a:r>
          </a:p>
          <a:p>
            <a:r>
              <a:rPr lang="it-IT" dirty="0"/>
              <a:t>Ashley Casteel, PE | Fluor Houston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Other changes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Other minor changes occurred in the standard –</a:t>
            </a:r>
          </a:p>
          <a:p>
            <a:r>
              <a:rPr lang="en-US" sz="1600" dirty="0"/>
              <a:t>Clause 1 – Specifically including pressure seal bonnets in scope.</a:t>
            </a:r>
          </a:p>
          <a:p>
            <a:r>
              <a:rPr lang="en-US" sz="1600" dirty="0"/>
              <a:t>Clause 2 – Adding reference to API 602 (ISO 15761 equivalent) for small globe valves, and reference to API 624, the new standard on testing packing sets for fugitive emissions.</a:t>
            </a:r>
          </a:p>
          <a:p>
            <a:r>
              <a:rPr lang="en-US" sz="1600" dirty="0"/>
              <a:t>Clause 4 – Adding reference to ASME B31.3 for guidance on low temperatures.  This is a new reference which will be repeated on all other API valve standards.</a:t>
            </a:r>
          </a:p>
        </p:txBody>
      </p:sp>
    </p:spTree>
    <p:extLst>
      <p:ext uri="{BB962C8B-B14F-4D97-AF65-F5344CB8AC3E}">
        <p14:creationId xmlns:p14="http://schemas.microsoft.com/office/powerpoint/2010/main" val="70211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5726113" cy="643326"/>
          </a:xfrm>
        </p:spPr>
        <p:txBody>
          <a:bodyPr/>
          <a:lstStyle/>
          <a:p>
            <a:r>
              <a:rPr lang="en-US" sz="2800" dirty="0"/>
              <a:t>Other changes (continued)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276208"/>
            <a:ext cx="8333338" cy="3321697"/>
          </a:xfrm>
        </p:spPr>
        <p:txBody>
          <a:bodyPr/>
          <a:lstStyle/>
          <a:p>
            <a:r>
              <a:rPr lang="en-US" sz="1600" dirty="0"/>
              <a:t>Clause 5 – Added carbon equivalent equation.  This is another new provision which will be added to all other API valve standards.</a:t>
            </a:r>
          </a:p>
          <a:p>
            <a:r>
              <a:rPr lang="en-US" sz="1600" dirty="0"/>
              <a:t>Clause 5.4.4 – Improved wording on requirement for retention of packing eyebolts during repacking operation.</a:t>
            </a:r>
          </a:p>
          <a:p>
            <a:r>
              <a:rPr lang="en-US" sz="1600" dirty="0"/>
              <a:t>Clause 5.8.1 – Statement emphasizing the consideration of stem strength and design details.  This is for the case of using lower strength stem materials such as 304 stainless or Monel.</a:t>
            </a:r>
          </a:p>
          <a:p>
            <a:r>
              <a:rPr lang="en-US" sz="1600" dirty="0"/>
              <a:t>Clause 8.2 – Specifically requiring body-mounted arrow showing flow direction.</a:t>
            </a:r>
          </a:p>
          <a:p>
            <a:r>
              <a:rPr lang="en-US" sz="1600" dirty="0"/>
              <a:t>Annex B – Improved typical configuration and parts callout drawings.</a:t>
            </a:r>
          </a:p>
        </p:txBody>
      </p:sp>
    </p:spTree>
    <p:extLst>
      <p:ext uri="{BB962C8B-B14F-4D97-AF65-F5344CB8AC3E}">
        <p14:creationId xmlns:p14="http://schemas.microsoft.com/office/powerpoint/2010/main" val="1850423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718944"/>
            <a:ext cx="8174039" cy="643326"/>
          </a:xfrm>
        </p:spPr>
        <p:txBody>
          <a:bodyPr/>
          <a:lstStyle/>
          <a:p>
            <a:r>
              <a:rPr lang="en-US" sz="2800" dirty="0"/>
              <a:t>How do you check drawings for these guides?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On a typical GA drawing, the presence of the disc guides might be hard to see.</a:t>
            </a:r>
          </a:p>
          <a:p>
            <a:r>
              <a:rPr lang="en-US" sz="1600" dirty="0"/>
              <a:t>Of course, the drawing should state compliance to API 623 2</a:t>
            </a:r>
            <a:r>
              <a:rPr lang="en-US" sz="1600" baseline="30000" dirty="0"/>
              <a:t>nd</a:t>
            </a:r>
            <a:r>
              <a:rPr lang="en-US" sz="1600" dirty="0"/>
              <a:t> Edition.</a:t>
            </a:r>
          </a:p>
          <a:p>
            <a:endParaRPr lang="en-US" sz="1600" dirty="0"/>
          </a:p>
          <a:p>
            <a:r>
              <a:rPr lang="en-US" sz="1600" dirty="0"/>
              <a:t>The following slides will show what to look for.</a:t>
            </a:r>
          </a:p>
        </p:txBody>
      </p:sp>
    </p:spTree>
    <p:extLst>
      <p:ext uri="{BB962C8B-B14F-4D97-AF65-F5344CB8AC3E}">
        <p14:creationId xmlns:p14="http://schemas.microsoft.com/office/powerpoint/2010/main" val="630335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8" y="718944"/>
            <a:ext cx="8015739" cy="643326"/>
          </a:xfrm>
        </p:spPr>
        <p:txBody>
          <a:bodyPr/>
          <a:lstStyle/>
          <a:p>
            <a:r>
              <a:rPr lang="en-US" sz="2800" dirty="0"/>
              <a:t>Figures showing new body guide design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D153B1CB-4D31-45C6-E722-64D8637BE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8015" y="1558708"/>
            <a:ext cx="2565513" cy="2873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F079B1-F709-AE7D-785E-0ADB8808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04" y="1558708"/>
            <a:ext cx="3387325" cy="286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13286-4A29-1B99-4379-284BCE90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09" y="1714047"/>
            <a:ext cx="2804080" cy="2873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8578621" cy="643326"/>
          </a:xfrm>
        </p:spPr>
        <p:txBody>
          <a:bodyPr/>
          <a:lstStyle/>
          <a:p>
            <a:r>
              <a:rPr lang="en-US" sz="2800" dirty="0"/>
              <a:t>How do you check drawings for these guides?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Typically, there are three guides.  </a:t>
            </a:r>
          </a:p>
          <a:p>
            <a:r>
              <a:rPr lang="en-US" sz="1600" dirty="0"/>
              <a:t>They are normally located 120 degrees apart, around the seat circumference.</a:t>
            </a:r>
          </a:p>
          <a:p>
            <a:r>
              <a:rPr lang="en-US" sz="1600" dirty="0"/>
              <a:t>One is normally located on the left-right </a:t>
            </a:r>
          </a:p>
          <a:p>
            <a:r>
              <a:rPr lang="en-US" sz="1600" dirty="0"/>
              <a:t>centerline of the valve, above the seat </a:t>
            </a:r>
          </a:p>
          <a:p>
            <a:r>
              <a:rPr lang="en-US" sz="1600" dirty="0"/>
              <a:t>ring and toward the inlet end.</a:t>
            </a:r>
          </a:p>
          <a:p>
            <a:r>
              <a:rPr lang="en-US" sz="1600" dirty="0"/>
              <a:t>The other two are arranged 60 </a:t>
            </a:r>
          </a:p>
          <a:p>
            <a:r>
              <a:rPr lang="en-US" sz="1600" dirty="0"/>
              <a:t>degrees left and right of center, </a:t>
            </a:r>
          </a:p>
          <a:p>
            <a:r>
              <a:rPr lang="en-US" sz="1600" dirty="0"/>
              <a:t>toward the downstream end.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701433B-3F0B-0864-D881-F5FC2EBDC641}"/>
              </a:ext>
            </a:extLst>
          </p:cNvPr>
          <p:cNvSpPr/>
          <p:nvPr/>
        </p:nvSpPr>
        <p:spPr>
          <a:xfrm rot="20050848">
            <a:off x="4453236" y="35927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4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8286013" cy="643326"/>
          </a:xfrm>
        </p:spPr>
        <p:txBody>
          <a:bodyPr/>
          <a:lstStyle/>
          <a:p>
            <a:r>
              <a:rPr lang="en-US" sz="2800" dirty="0"/>
              <a:t>How do you check drawings for these guides?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4166669" cy="2873828"/>
          </a:xfrm>
        </p:spPr>
        <p:txBody>
          <a:bodyPr/>
          <a:lstStyle/>
          <a:p>
            <a:r>
              <a:rPr lang="en-US" sz="1600" dirty="0"/>
              <a:t>Another, more subtle, indicator is to look at the periphery of the disc.</a:t>
            </a:r>
          </a:p>
          <a:p>
            <a:r>
              <a:rPr lang="en-US" sz="1600" dirty="0"/>
              <a:t>Presence of a vertical, flat, circular edge to the disc is an indicator of disc guides.  Conversely, presence of a rounded or sloped disc edge is an indicator of lack of disc guides.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9890B-BA83-6B88-E535-347B2DE4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30628" y="1632875"/>
            <a:ext cx="2331061" cy="284294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2959965-9C8D-A947-8C36-4D0B5C8ADBB9}"/>
              </a:ext>
            </a:extLst>
          </p:cNvPr>
          <p:cNvSpPr/>
          <p:nvPr/>
        </p:nvSpPr>
        <p:spPr>
          <a:xfrm rot="10144761">
            <a:off x="7621810" y="30235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6915085" cy="643326"/>
          </a:xfrm>
        </p:spPr>
        <p:txBody>
          <a:bodyPr/>
          <a:lstStyle/>
          <a:p>
            <a:r>
              <a:rPr lang="en-US" sz="2800" dirty="0"/>
              <a:t>What will happen going forward?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Recent research has indicated a trend toward changes in </a:t>
            </a:r>
            <a:r>
              <a:rPr lang="en-US" sz="1600" dirty="0" err="1"/>
              <a:t>Cv</a:t>
            </a:r>
            <a:r>
              <a:rPr lang="en-US" sz="1600" dirty="0"/>
              <a:t> (</a:t>
            </a:r>
            <a:r>
              <a:rPr lang="en-US" sz="1600" dirty="0" err="1"/>
              <a:t>Kv</a:t>
            </a:r>
            <a:r>
              <a:rPr lang="en-US" sz="1600" dirty="0"/>
              <a:t>) values of newer valve designs equipped with these full guides.</a:t>
            </a:r>
          </a:p>
          <a:p>
            <a:r>
              <a:rPr lang="en-US" sz="1600" dirty="0"/>
              <a:t>Published </a:t>
            </a:r>
            <a:r>
              <a:rPr lang="en-US" sz="1600" dirty="0" err="1"/>
              <a:t>Cv</a:t>
            </a:r>
            <a:r>
              <a:rPr lang="en-US" sz="1600" dirty="0"/>
              <a:t> (</a:t>
            </a:r>
            <a:r>
              <a:rPr lang="en-US" sz="1600" dirty="0" err="1"/>
              <a:t>Kv</a:t>
            </a:r>
            <a:r>
              <a:rPr lang="en-US" sz="1600" dirty="0"/>
              <a:t>) values of some newer globe valve designs are lower than previously published values of older designs.</a:t>
            </a:r>
          </a:p>
          <a:p>
            <a:r>
              <a:rPr lang="en-US" sz="1600" dirty="0"/>
              <a:t>This is not a bad thing.</a:t>
            </a:r>
          </a:p>
          <a:p>
            <a:r>
              <a:rPr lang="en-US" sz="1600" dirty="0"/>
              <a:t>Since globe valves have historically tended to be over-sized in comparison to flowrate, this could tend to reduce the effects of over-sizing, as would be the case if a line-size valve is used instead of a valve that is one or two sizes smaller.</a:t>
            </a:r>
          </a:p>
        </p:txBody>
      </p:sp>
    </p:spTree>
    <p:extLst>
      <p:ext uri="{BB962C8B-B14F-4D97-AF65-F5344CB8AC3E}">
        <p14:creationId xmlns:p14="http://schemas.microsoft.com/office/powerpoint/2010/main" val="933543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18944"/>
            <a:ext cx="6915085" cy="643326"/>
          </a:xfrm>
        </p:spPr>
        <p:txBody>
          <a:bodyPr/>
          <a:lstStyle/>
          <a:p>
            <a:r>
              <a:rPr lang="en-US" sz="2800" dirty="0"/>
              <a:t>New designs going forward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3AD86C-E516-74B9-C237-CB69811EF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331" y="1362270"/>
            <a:ext cx="8333338" cy="2873828"/>
          </a:xfrm>
        </p:spPr>
        <p:txBody>
          <a:bodyPr/>
          <a:lstStyle/>
          <a:p>
            <a:r>
              <a:rPr lang="en-US" sz="1600" dirty="0"/>
              <a:t>We invite your feedback into the performance of these new-design globe valves with the fully-guided disc.</a:t>
            </a:r>
          </a:p>
          <a:p>
            <a:r>
              <a:rPr lang="en-US" sz="1600" dirty="0"/>
              <a:t>With this new standard, we expect to see fewer incidents of disc chatter (noise, vibration, cavitation) </a:t>
            </a:r>
          </a:p>
          <a:p>
            <a:r>
              <a:rPr lang="en-US" sz="1600" dirty="0"/>
              <a:t>We expect to see fewer incidents of severe vibration leading to stem leakage and potential fires.</a:t>
            </a:r>
          </a:p>
          <a:p>
            <a:r>
              <a:rPr lang="en-US" sz="1600" u="sng" dirty="0"/>
              <a:t>Feedback from user experience</a:t>
            </a:r>
            <a:r>
              <a:rPr lang="en-US" sz="1600" dirty="0"/>
              <a:t> is the single most important way that standards are upgraded and changed to meet changing conditions.</a:t>
            </a:r>
          </a:p>
        </p:txBody>
      </p:sp>
    </p:spTree>
    <p:extLst>
      <p:ext uri="{BB962C8B-B14F-4D97-AF65-F5344CB8AC3E}">
        <p14:creationId xmlns:p14="http://schemas.microsoft.com/office/powerpoint/2010/main" val="2898381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29" y="781473"/>
            <a:ext cx="5726113" cy="455658"/>
          </a:xfrm>
        </p:spPr>
        <p:txBody>
          <a:bodyPr/>
          <a:lstStyle/>
          <a:p>
            <a:r>
              <a:rPr lang="it-IT" sz="2800" dirty="0"/>
              <a:t>Background</a:t>
            </a:r>
            <a:r>
              <a:rPr lang="it-IT" sz="2400" dirty="0"/>
              <a:t> of Valve Standards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453A97-0CC4-E8A2-94DA-2E8E03F81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311" y="1390179"/>
            <a:ext cx="8107866" cy="2195512"/>
          </a:xfrm>
        </p:spPr>
        <p:txBody>
          <a:bodyPr/>
          <a:lstStyle/>
          <a:p>
            <a:r>
              <a:rPr lang="en-US" sz="1600" dirty="0"/>
              <a:t>For engineers who worked in the mid-20</a:t>
            </a:r>
            <a:r>
              <a:rPr lang="en-US" sz="1600" baseline="30000" dirty="0"/>
              <a:t>th</a:t>
            </a:r>
            <a:r>
              <a:rPr lang="en-US" sz="1600" dirty="0"/>
              <a:t> century, process piping relied on only three different types of valve, the gate, globe and check. </a:t>
            </a:r>
          </a:p>
          <a:p>
            <a:r>
              <a:rPr lang="en-US" sz="1600" dirty="0"/>
              <a:t>Industry standards for these products evolved slowly, driven by industries who needed reliability and </a:t>
            </a:r>
            <a:r>
              <a:rPr lang="en-US" sz="1600" dirty="0" err="1"/>
              <a:t>interchangeablity</a:t>
            </a:r>
            <a:r>
              <a:rPr lang="en-US" sz="1600" dirty="0"/>
              <a:t>.</a:t>
            </a:r>
          </a:p>
          <a:p>
            <a:r>
              <a:rPr lang="en-US" sz="1600" dirty="0"/>
              <a:t>The API Refining Division developed standards for valves they used most: </a:t>
            </a:r>
          </a:p>
          <a:p>
            <a:r>
              <a:rPr lang="en-US" sz="1600" dirty="0"/>
              <a:t>API 600 (1949) for gate valves, </a:t>
            </a:r>
          </a:p>
          <a:p>
            <a:r>
              <a:rPr lang="en-US" sz="1600" dirty="0"/>
              <a:t>API 602 (early 1960s) for small-size gate valves, </a:t>
            </a:r>
          </a:p>
          <a:p>
            <a:r>
              <a:rPr lang="en-US" sz="1600" dirty="0"/>
              <a:t>API 594 (early 1970s) for double-disc check valves. </a:t>
            </a:r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64573"/>
            <a:ext cx="5491746" cy="550020"/>
          </a:xfrm>
        </p:spPr>
        <p:txBody>
          <a:bodyPr/>
          <a:lstStyle/>
          <a:p>
            <a:r>
              <a:rPr lang="it-IT" sz="2800" dirty="0"/>
              <a:t>Background of Valve Standards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2FF074-A1E9-5CCB-9363-4601B1681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473994"/>
            <a:ext cx="8669240" cy="2195512"/>
          </a:xfrm>
        </p:spPr>
        <p:txBody>
          <a:bodyPr/>
          <a:lstStyle/>
          <a:p>
            <a:r>
              <a:rPr lang="en-US" sz="1600" dirty="0"/>
              <a:t>During this time, there never had been a standard for globe valves.</a:t>
            </a:r>
          </a:p>
          <a:p>
            <a:r>
              <a:rPr lang="en-US" sz="1600" dirty="0"/>
              <a:t>One possible reason for the lack of a globe valve standard was that, in a 2010 survey, we* found that globe valves were only 9% of all steel GG&amp;C purchases.</a:t>
            </a:r>
          </a:p>
          <a:p>
            <a:r>
              <a:rPr lang="en-US" sz="1600" dirty="0"/>
              <a:t>Another possible reason was that the function of manual globe valves had been steadily displaced, starting in the 1950s, by globe-style and other designs of automatic control valves, which were operated from a central control room or, increasingly, by distributed control systems, instead of by hand.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45EC5-6918-F7F9-EA4C-5D7C67D87D75}"/>
              </a:ext>
            </a:extLst>
          </p:cNvPr>
          <p:cNvSpPr txBox="1"/>
          <p:nvPr/>
        </p:nvSpPr>
        <p:spPr>
          <a:xfrm>
            <a:off x="407844" y="4278778"/>
            <a:ext cx="363703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 Internal survey of Fluor project purchases worldwide.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8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8234"/>
            <a:ext cx="7766634" cy="643326"/>
          </a:xfrm>
        </p:spPr>
        <p:txBody>
          <a:bodyPr/>
          <a:lstStyle/>
          <a:p>
            <a:r>
              <a:rPr lang="en-US" sz="2800" dirty="0"/>
              <a:t>Background on globe valve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511560"/>
            <a:ext cx="8557273" cy="2195512"/>
          </a:xfrm>
        </p:spPr>
        <p:txBody>
          <a:bodyPr/>
          <a:lstStyle/>
          <a:p>
            <a:r>
              <a:rPr lang="en-US" sz="1600" dirty="0"/>
              <a:t>After globe valves became relegated to light to moderate throttling, mostly just bypasses around control valves, </a:t>
            </a:r>
          </a:p>
          <a:p>
            <a:r>
              <a:rPr lang="en-US" sz="1600" dirty="0"/>
              <a:t>It became common practice to choose the valve size based on ‘rule of thumb’, with little regard for actual flowrate.  In many cases this was same as the line size.</a:t>
            </a:r>
          </a:p>
          <a:p>
            <a:r>
              <a:rPr lang="en-US" sz="1600" dirty="0"/>
              <a:t>This often resulted in valves with usual flowrates only at the very bottom of their range, leading to high flowrates at small percentage-open, leading to vibration, leakage and fires, especially in flashing services.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788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8234"/>
            <a:ext cx="8174038" cy="643326"/>
          </a:xfrm>
        </p:spPr>
        <p:txBody>
          <a:bodyPr/>
          <a:lstStyle/>
          <a:p>
            <a:r>
              <a:rPr lang="en-US" sz="2800" dirty="0"/>
              <a:t>Background on globe valve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511560"/>
            <a:ext cx="8557273" cy="2195512"/>
          </a:xfrm>
        </p:spPr>
        <p:txBody>
          <a:bodyPr/>
          <a:lstStyle/>
          <a:p>
            <a:r>
              <a:rPr lang="en-US" sz="1600" dirty="0"/>
              <a:t>An incident in 2007 in a US refinery unit dramatically illustrated this.</a:t>
            </a:r>
          </a:p>
          <a:p>
            <a:r>
              <a:rPr lang="en-US" sz="1600" dirty="0"/>
              <a:t>During startup of a crude vacuum unit that we designed for a US refinery,</a:t>
            </a:r>
          </a:p>
          <a:p>
            <a:r>
              <a:rPr lang="en-US" sz="1600" dirty="0"/>
              <a:t>Numerous globe valves were exhibiting serious vibration.</a:t>
            </a:r>
          </a:p>
          <a:p>
            <a:r>
              <a:rPr lang="en-US" sz="1600" dirty="0"/>
              <a:t>The vibration sometimes caused packing leaks, in high temperature hydrocarbons, which caused flash fires.</a:t>
            </a:r>
          </a:p>
        </p:txBody>
      </p:sp>
    </p:spTree>
    <p:extLst>
      <p:ext uri="{BB962C8B-B14F-4D97-AF65-F5344CB8AC3E}">
        <p14:creationId xmlns:p14="http://schemas.microsoft.com/office/powerpoint/2010/main" val="1192628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82173"/>
            <a:ext cx="8174038" cy="643326"/>
          </a:xfrm>
        </p:spPr>
        <p:txBody>
          <a:bodyPr/>
          <a:lstStyle/>
          <a:p>
            <a:r>
              <a:rPr lang="en-US" sz="2800" dirty="0"/>
              <a:t>Background on globe valve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511560"/>
            <a:ext cx="8557273" cy="2489854"/>
          </a:xfrm>
        </p:spPr>
        <p:txBody>
          <a:bodyPr/>
          <a:lstStyle/>
          <a:p>
            <a:r>
              <a:rPr lang="en-US" sz="1800" dirty="0"/>
              <a:t>As part of the investigation into these failures, we asked valve specialists from other operating companies,</a:t>
            </a:r>
          </a:p>
          <a:p>
            <a:pPr marL="0" indent="0">
              <a:buNone/>
            </a:pPr>
            <a:r>
              <a:rPr lang="en-US" sz="1800" dirty="0"/>
              <a:t>   Many said it was common knowledge (folk wisdom) that </a:t>
            </a:r>
          </a:p>
          <a:p>
            <a:pPr lvl="1"/>
            <a:r>
              <a:rPr lang="en-US" sz="1600" dirty="0"/>
              <a:t>globe valves always vibrate </a:t>
            </a:r>
          </a:p>
          <a:p>
            <a:pPr lvl="1"/>
            <a:r>
              <a:rPr lang="en-US" sz="1600" dirty="0"/>
              <a:t>and make noise </a:t>
            </a:r>
          </a:p>
          <a:p>
            <a:pPr lvl="1"/>
            <a:r>
              <a:rPr lang="en-US" sz="1600" dirty="0"/>
              <a:t>and have stem leaks.</a:t>
            </a:r>
          </a:p>
          <a:p>
            <a:r>
              <a:rPr lang="en-US" sz="1800" dirty="0"/>
              <a:t>Some owners had guidelines on sizing of globe valves</a:t>
            </a:r>
          </a:p>
          <a:p>
            <a:r>
              <a:rPr lang="en-US" sz="1800" dirty="0"/>
              <a:t>Some owners had limits on maximum allowable </a:t>
            </a:r>
            <a:r>
              <a:rPr lang="el-GR" sz="1800" dirty="0"/>
              <a:t>Δ</a:t>
            </a:r>
            <a:r>
              <a:rPr lang="en-US" sz="1800" dirty="0"/>
              <a:t>P.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519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8234"/>
            <a:ext cx="8174038" cy="643326"/>
          </a:xfrm>
        </p:spPr>
        <p:txBody>
          <a:bodyPr/>
          <a:lstStyle/>
          <a:p>
            <a:r>
              <a:rPr lang="en-US" sz="2800" dirty="0"/>
              <a:t>Background on globe valve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645915"/>
            <a:ext cx="8557273" cy="2195512"/>
          </a:xfrm>
        </p:spPr>
        <p:txBody>
          <a:bodyPr/>
          <a:lstStyle/>
          <a:p>
            <a:r>
              <a:rPr lang="en-US" sz="2000" dirty="0"/>
              <a:t>We analyzed all the globe valves in this startup unit and determined –</a:t>
            </a:r>
          </a:p>
          <a:p>
            <a:pPr lvl="1"/>
            <a:r>
              <a:rPr lang="en-US" sz="1600" dirty="0"/>
              <a:t>API 602 globe valves did not exhibit this problem (relatively stiffer)</a:t>
            </a:r>
          </a:p>
          <a:p>
            <a:pPr lvl="1"/>
            <a:r>
              <a:rPr lang="en-US" sz="1600" dirty="0"/>
              <a:t>The problem occurred almost entirely in flashing services</a:t>
            </a:r>
          </a:p>
          <a:p>
            <a:pPr lvl="1"/>
            <a:r>
              <a:rPr lang="en-US" sz="1600" dirty="0"/>
              <a:t>Was more severe with high </a:t>
            </a:r>
            <a:r>
              <a:rPr lang="el-GR" sz="1600" dirty="0"/>
              <a:t>Δ</a:t>
            </a:r>
            <a:r>
              <a:rPr lang="en-US" sz="1600" dirty="0"/>
              <a:t>P</a:t>
            </a:r>
          </a:p>
          <a:p>
            <a:pPr lvl="1"/>
            <a:r>
              <a:rPr lang="en-US" sz="1600" dirty="0"/>
              <a:t>High vibration, with one or two turns open, was sometimes accompanied by packing leaks, and usually flash fires (services above autoignition temps)</a:t>
            </a:r>
          </a:p>
          <a:p>
            <a:pPr lvl="1"/>
            <a:r>
              <a:rPr lang="en-US" sz="1600" dirty="0"/>
              <a:t>We quickly ruled out poor valve design or manufacturing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14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17D6-C37A-3C0C-D8A0-16D5D2BF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3" y="771416"/>
            <a:ext cx="7892346" cy="643326"/>
          </a:xfrm>
        </p:spPr>
        <p:txBody>
          <a:bodyPr/>
          <a:lstStyle/>
          <a:p>
            <a:r>
              <a:rPr lang="en-US" sz="2800" dirty="0"/>
              <a:t>Background on globe valve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316C2-A83F-6F84-754C-D7D26178C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363" y="1511560"/>
            <a:ext cx="8557273" cy="2195512"/>
          </a:xfrm>
        </p:spPr>
        <p:txBody>
          <a:bodyPr/>
          <a:lstStyle/>
          <a:p>
            <a:r>
              <a:rPr lang="en-US" sz="1600" dirty="0"/>
              <a:t>Later, we found some catastrophic failures, likely caused by vibration.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Not the same refinery</a:t>
            </a:r>
          </a:p>
          <a:p>
            <a:pPr marL="0" indent="0">
              <a:buNone/>
            </a:pPr>
            <a:r>
              <a:rPr lang="en-US" sz="1600" dirty="0"/>
              <a:t>where the original</a:t>
            </a:r>
          </a:p>
          <a:p>
            <a:pPr marL="0" indent="0">
              <a:buNone/>
            </a:pPr>
            <a:r>
              <a:rPr lang="en-US" sz="1600" dirty="0"/>
              <a:t>problem occurred.</a:t>
            </a:r>
          </a:p>
          <a:p>
            <a:endParaRPr lang="en-US" sz="1600" dirty="0"/>
          </a:p>
        </p:txBody>
      </p:sp>
      <p:pic>
        <p:nvPicPr>
          <p:cNvPr id="4" name="Picture 4" descr="USCII4to125globevalve">
            <a:extLst>
              <a:ext uri="{FF2B5EF4-FFF2-40B4-BE49-F238E27FC236}">
                <a16:creationId xmlns:a16="http://schemas.microsoft.com/office/drawing/2014/main" id="{C535A567-9747-078B-E4B5-12E35AB7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15106"/>
          <a:stretch>
            <a:fillRect/>
          </a:stretch>
        </p:blipFill>
        <p:spPr>
          <a:xfrm>
            <a:off x="2384288" y="1957893"/>
            <a:ext cx="4915961" cy="26861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41B1-FC1E-6FEB-B1B3-6968D7E76E93}"/>
              </a:ext>
            </a:extLst>
          </p:cNvPr>
          <p:cNvSpPr txBox="1"/>
          <p:nvPr/>
        </p:nvSpPr>
        <p:spPr>
          <a:xfrm>
            <a:off x="383873" y="4397853"/>
            <a:ext cx="2889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 courtesy Terry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Blackard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10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6396</TotalTime>
  <Words>1678</Words>
  <Application>Microsoft Office PowerPoint</Application>
  <PresentationFormat>Presentazione su schermo (16:9)</PresentationFormat>
  <Paragraphs>162</Paragraphs>
  <Slides>28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DM Sans</vt:lpstr>
      <vt:lpstr>Helvetica Neue</vt:lpstr>
      <vt:lpstr>Tema di Office</vt:lpstr>
      <vt:lpstr>Presentazione standard di PowerPoint</vt:lpstr>
      <vt:lpstr>API 623, 2nd Edition </vt:lpstr>
      <vt:lpstr>Background of Valve Standards</vt:lpstr>
      <vt:lpstr>Background of Valve Standards</vt:lpstr>
      <vt:lpstr>Background on globe valve failures</vt:lpstr>
      <vt:lpstr>Background on globe valve failures</vt:lpstr>
      <vt:lpstr>Background on globe valve failures</vt:lpstr>
      <vt:lpstr>Background on globe valve failures</vt:lpstr>
      <vt:lpstr>Background on globe valve failures</vt:lpstr>
      <vt:lpstr>Search for solutions to vibration</vt:lpstr>
      <vt:lpstr>Search for solutions to vibration</vt:lpstr>
      <vt:lpstr>Finally, an API standard</vt:lpstr>
      <vt:lpstr>Comparison with BS 1873 stem diameters</vt:lpstr>
      <vt:lpstr>Comparison with BS 1873 stem diameters</vt:lpstr>
      <vt:lpstr>Comparison with BS 1873 stem diameters</vt:lpstr>
      <vt:lpstr>What changed in 2nd edition?</vt:lpstr>
      <vt:lpstr>What changed in 2nd edition?</vt:lpstr>
      <vt:lpstr>Changes in 2nd Edition</vt:lpstr>
      <vt:lpstr>Changes in body guide design</vt:lpstr>
      <vt:lpstr>Other changes</vt:lpstr>
      <vt:lpstr>Other changes (continued)</vt:lpstr>
      <vt:lpstr>How do you check drawings for these guides?</vt:lpstr>
      <vt:lpstr>Figures showing new body guide design</vt:lpstr>
      <vt:lpstr>How do you check drawings for these guides?</vt:lpstr>
      <vt:lpstr>How do you check drawings for these guides?</vt:lpstr>
      <vt:lpstr>What will happen going forward?</vt:lpstr>
      <vt:lpstr>New designs going forward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132</cp:revision>
  <dcterms:created xsi:type="dcterms:W3CDTF">2023-01-25T08:25:49Z</dcterms:created>
  <dcterms:modified xsi:type="dcterms:W3CDTF">2024-05-08T13:41:39Z</dcterms:modified>
</cp:coreProperties>
</file>