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  <p:sldMasterId id="2147483702" r:id="rId2"/>
  </p:sldMasterIdLst>
  <p:notesMasterIdLst>
    <p:notesMasterId r:id="rId35"/>
  </p:notesMasterIdLst>
  <p:handoutMasterIdLst>
    <p:handoutMasterId r:id="rId36"/>
  </p:handoutMasterIdLst>
  <p:sldIdLst>
    <p:sldId id="345" r:id="rId3"/>
    <p:sldId id="328" r:id="rId4"/>
    <p:sldId id="346" r:id="rId5"/>
    <p:sldId id="347" r:id="rId6"/>
    <p:sldId id="348" r:id="rId7"/>
    <p:sldId id="349" r:id="rId8"/>
    <p:sldId id="350" r:id="rId9"/>
    <p:sldId id="351" r:id="rId10"/>
    <p:sldId id="353" r:id="rId11"/>
    <p:sldId id="330" r:id="rId12"/>
    <p:sldId id="354" r:id="rId13"/>
    <p:sldId id="355" r:id="rId14"/>
    <p:sldId id="358" r:id="rId15"/>
    <p:sldId id="356" r:id="rId16"/>
    <p:sldId id="357" r:id="rId17"/>
    <p:sldId id="331" r:id="rId18"/>
    <p:sldId id="359" r:id="rId19"/>
    <p:sldId id="360" r:id="rId20"/>
    <p:sldId id="361" r:id="rId21"/>
    <p:sldId id="334" r:id="rId22"/>
    <p:sldId id="335" r:id="rId23"/>
    <p:sldId id="336" r:id="rId24"/>
    <p:sldId id="362" r:id="rId25"/>
    <p:sldId id="337" r:id="rId26"/>
    <p:sldId id="338" r:id="rId27"/>
    <p:sldId id="363" r:id="rId28"/>
    <p:sldId id="340" r:id="rId29"/>
    <p:sldId id="341" r:id="rId30"/>
    <p:sldId id="342" r:id="rId31"/>
    <p:sldId id="364" r:id="rId32"/>
    <p:sldId id="366" r:id="rId33"/>
    <p:sldId id="365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B8"/>
    <a:srgbClr val="5ABAF3"/>
    <a:srgbClr val="316EA9"/>
    <a:srgbClr val="296AA6"/>
    <a:srgbClr val="0C1330"/>
    <a:srgbClr val="328EE1"/>
    <a:srgbClr val="328BD9"/>
    <a:srgbClr val="276AA5"/>
    <a:srgbClr val="53A0CC"/>
    <a:srgbClr val="81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92"/>
    <p:restoredTop sz="55694" autoAdjust="0"/>
  </p:normalViewPr>
  <p:slideViewPr>
    <p:cSldViewPr snapToGrid="0">
      <p:cViewPr varScale="1">
        <p:scale>
          <a:sx n="79" d="100"/>
          <a:sy n="79" d="100"/>
        </p:scale>
        <p:origin x="-2460" y="-90"/>
      </p:cViewPr>
      <p:guideLst>
        <p:guide orient="horz" pos="1620"/>
        <p:guide pos="2880"/>
      </p:guideLst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09/05/2024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09/05/2024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Thank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welcome to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every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thank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for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attending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My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name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Marco Sparisci and I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Technical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Director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DAFRAM Company. I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15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years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experience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the valve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industry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I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been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coordinating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R&amp;D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activities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product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development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for severe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applications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In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particular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been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involved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valve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development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for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different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hydrogen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applications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I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part of API 6D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Committe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who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recently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finalized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requirements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for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hydrogen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service. My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Collegues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myself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are in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contact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with End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Users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Research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Institutes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with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tasks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Projects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related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to Energy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Transition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Carbon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Capture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Utilisation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particular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3191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29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Fugitive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Emission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production </a:t>
            </a:r>
            <a:r>
              <a:rPr kumimoji="0" lang="it-I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testing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it-I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validation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test </a:t>
            </a:r>
            <a:r>
              <a:rPr kumimoji="0" lang="it-I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required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30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31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32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0777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0" i="0" kern="1200" baseline="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i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0" i="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04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xmlns="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xmlns="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xmlns="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xmlns="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xmlns="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xmlns="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xmlns="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xmlns="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xmlns="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xmlns="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xmlns="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xmlns="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xmlns="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8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xmlns="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040475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solidFill>
                  <a:srgbClr val="FFFFFF"/>
                </a:solidFill>
              </a:rPr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xmlns="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xmlns="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xmlns="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rgbClr val="FFFFFF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xmlns="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xmlns="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xmlns="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xmlns="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xmlns="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rgbClr val="FFFFFF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xmlns="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0989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4201" r="-399" b="6708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solidFill>
                  <a:srgbClr val="FFFFFF"/>
                </a:solidFill>
              </a:rPr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xmlns="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xmlns="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xmlns="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xmlns="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rgbClr val="FFFFFF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xmlns="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xmlns="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xmlns="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rgbClr val="FFFFFF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xmlns="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xmlns="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3254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19157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xmlns="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9651123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xmlns="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xmlns="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7461602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617222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colonne+3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9FF100E-83B5-3B1C-0C79-DEBC0283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5" y="1166813"/>
            <a:ext cx="8609371" cy="902371"/>
          </a:xfrm>
        </p:spPr>
        <p:txBody>
          <a:bodyPr lIns="0" tIns="0" rIns="0" bIns="0" anchor="t" anchorCtr="0"/>
          <a:lstStyle>
            <a:lvl1pPr>
              <a:lnSpc>
                <a:spcPts val="3500"/>
              </a:lnSpc>
              <a:defRPr b="1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C02E452-20CE-A537-7791-02C947E1F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xmlns="" id="{6F87AFE0-7542-9F46-9C23-2FE598DE6C9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16721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xmlns="" id="{A3D586BF-36D5-F765-9DF2-DC444460993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818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xmlns="" id="{18082D11-EC3A-A240-B2E1-F0A5B9E791A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525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xmlns="" id="{58289869-566B-A543-8D6A-132A0D50D20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16721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xmlns="" id="{297723FE-AC46-3A41-AC06-765343FE1A5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0818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xmlns="" id="{A28C1445-31ED-DB49-7A62-BCC414F3B9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825" y="2800172"/>
            <a:ext cx="2805113" cy="577850"/>
          </a:xfr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1400"/>
            </a:lvl1pPr>
            <a:lvl2pPr marL="342900" indent="0" algn="l">
              <a:buFont typeface="Arial" panose="020B0604020202020204" pitchFamily="34" charset="0"/>
              <a:buNone/>
              <a:defRPr sz="14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xmlns="" id="{1C21F5C0-6896-8FC6-8DEA-473068B2F9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67063" y="2800172"/>
            <a:ext cx="2803525" cy="584200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xmlns="" id="{6489CF64-F6EA-DBED-6F34-72F648C3C3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81713" y="2800172"/>
            <a:ext cx="2811462" cy="604838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3261605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xmlns="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09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xmlns="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r>
              <a:rPr lang="it-IT" smtClean="0"/>
              <a:t>Fare clic sull'icona per inserire un'immagine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943" t="-19375" r="7943" b="19375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62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xmlns="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xmlns="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xmlns="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xmlns="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xmlns="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xmlns="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xmlns="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xmlns="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xmlns="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4201" r="-399" b="6708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xmlns="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xmlns="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xmlns="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xmlns="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xmlns="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xmlns="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xmlns="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xmlns="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xmlns="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xmlns="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r>
              <a:rPr lang="it-IT" smtClean="0"/>
              <a:t>Fare clic sull'icona per inserire un'immagine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xmlns="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xmlns="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xmlns="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emf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82117792-2883-2FFA-E9B8-ADDDF7585F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xmlns="" id="{1C059A17-1475-2C1B-2FFC-14CD1CD7459C}"/>
              </a:ext>
            </a:extLst>
          </p:cNvPr>
          <p:cNvGrpSpPr/>
          <p:nvPr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xmlns="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xmlns="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xmlns="" id="{BEF16EAC-A3F7-F820-9B86-08CC1F6B3CE1}"/>
              </a:ext>
            </a:extLst>
          </p:cNvPr>
          <p:cNvGrpSpPr/>
          <p:nvPr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xmlns="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xmlns="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xmlns="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xmlns="" id="{F22FD1F9-807C-C0B9-7E15-7E27305A0CE5}"/>
              </a:ext>
            </a:extLst>
          </p:cNvPr>
          <p:cNvCxnSpPr>
            <a:cxnSpLocks/>
          </p:cNvCxnSpPr>
          <p:nvPr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83" r:id="rId9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xmlns="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xmlns="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xmlns="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rgbClr val="000000"/>
                  </a:solidFill>
                </a:rPr>
                <a:t>CONFERENCE ORGANIZERS</a:t>
              </a:r>
              <a:endParaRPr lang="it-IT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xmlns="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xmlns="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rgbClr val="000000"/>
                  </a:solidFill>
                </a:rPr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xmlns="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xmlns="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xmlns="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15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info@dafram.it" TargetMode="External"/><Relationship Id="rId4" Type="http://schemas.openxmlformats.org/officeDocument/2006/relationships/hyperlink" Target="mailto:m.sparici@dafram.i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xmlns="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6400" y="1297065"/>
            <a:ext cx="4927600" cy="31902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ea typeface="Arial Unicode MS" panose="020B0604020202020204" pitchFamily="34" charset="-128"/>
                <a:cs typeface="Arial" panose="020B0604020202020204" pitchFamily="34" charset="0"/>
              </a:rPr>
              <a:t>Valves for CCUS applications: </a:t>
            </a:r>
            <a:endParaRPr lang="en-US" sz="2400" dirty="0" smtClean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challenges and solutions for </a:t>
            </a:r>
            <a:r>
              <a:rPr lang="en-US" sz="2400" dirty="0">
                <a:ea typeface="Arial Unicode MS" panose="020B0604020202020204" pitchFamily="34" charset="-128"/>
                <a:cs typeface="Arial" panose="020B0604020202020204" pitchFamily="34" charset="0"/>
              </a:rPr>
              <a:t>on-off and control </a:t>
            </a:r>
            <a:r>
              <a:rPr lang="en-US" sz="240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valves</a:t>
            </a:r>
          </a:p>
          <a:p>
            <a:pPr>
              <a:lnSpc>
                <a:spcPct val="100000"/>
              </a:lnSpc>
            </a:pPr>
            <a:endParaRPr lang="en-US" sz="2400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it-IT" sz="1600" b="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Speaker: </a:t>
            </a:r>
          </a:p>
          <a:p>
            <a:pPr>
              <a:lnSpc>
                <a:spcPct val="100000"/>
              </a:lnSpc>
            </a:pPr>
            <a:r>
              <a:rPr lang="it-IT" sz="160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Marco Sparisci</a:t>
            </a:r>
            <a:r>
              <a:rPr lang="it-IT" sz="1600" b="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, Technical </a:t>
            </a:r>
            <a:r>
              <a:rPr lang="it-IT" sz="1600" b="0" dirty="0" err="1" smtClean="0">
                <a:ea typeface="Arial Unicode MS" panose="020B0604020202020204" pitchFamily="34" charset="-128"/>
                <a:cs typeface="Arial" panose="020B0604020202020204" pitchFamily="34" charset="0"/>
              </a:rPr>
              <a:t>Director</a:t>
            </a:r>
            <a:r>
              <a:rPr lang="it-IT" sz="1600" b="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 DAFRAM S.p.A.</a:t>
            </a:r>
          </a:p>
          <a:p>
            <a:pPr>
              <a:lnSpc>
                <a:spcPct val="100000"/>
              </a:lnSpc>
            </a:pPr>
            <a:endParaRPr lang="it-IT" sz="1600" b="0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it-IT" sz="1600" b="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Co-</a:t>
            </a:r>
            <a:r>
              <a:rPr lang="it-IT" sz="1600" b="0" dirty="0" err="1" smtClean="0">
                <a:ea typeface="Arial Unicode MS" panose="020B0604020202020204" pitchFamily="34" charset="-128"/>
                <a:cs typeface="Arial" panose="020B0604020202020204" pitchFamily="34" charset="0"/>
              </a:rPr>
              <a:t>Authors</a:t>
            </a:r>
            <a:r>
              <a:rPr lang="it-IT" sz="1600" b="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ea typeface="Arial Unicode MS" panose="020B0604020202020204" pitchFamily="34" charset="-128"/>
                <a:cs typeface="Arial" panose="020B0604020202020204" pitchFamily="34" charset="0"/>
              </a:rPr>
              <a:t>Paolo </a:t>
            </a:r>
            <a:r>
              <a:rPr lang="en-US" sz="1600" dirty="0" err="1">
                <a:ea typeface="Arial Unicode MS" panose="020B0604020202020204" pitchFamily="34" charset="-128"/>
                <a:cs typeface="Arial" panose="020B0604020202020204" pitchFamily="34" charset="0"/>
              </a:rPr>
              <a:t>Perroni</a:t>
            </a:r>
            <a:r>
              <a:rPr lang="en-US" sz="1600" b="0" dirty="0"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1600" b="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Technical Product </a:t>
            </a:r>
            <a:r>
              <a:rPr lang="en-US" sz="1600" b="0" dirty="0">
                <a:ea typeface="Arial Unicode MS" panose="020B0604020202020204" pitchFamily="34" charset="-128"/>
                <a:cs typeface="Arial" panose="020B0604020202020204" pitchFamily="34" charset="0"/>
              </a:rPr>
              <a:t>Manager, </a:t>
            </a:r>
            <a:r>
              <a:rPr lang="en-US" sz="1600" b="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DAFRAM S.p.A.</a:t>
            </a:r>
            <a:endParaRPr lang="en-US" sz="1600" b="0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ea typeface="Arial Unicode MS" panose="020B0604020202020204" pitchFamily="34" charset="-128"/>
                <a:cs typeface="Arial" panose="020B0604020202020204" pitchFamily="34" charset="0"/>
              </a:rPr>
              <a:t>Andrea </a:t>
            </a:r>
            <a:r>
              <a:rPr lang="en-US" sz="1600" dirty="0" err="1">
                <a:ea typeface="Arial Unicode MS" panose="020B0604020202020204" pitchFamily="34" charset="-128"/>
                <a:cs typeface="Arial" panose="020B0604020202020204" pitchFamily="34" charset="0"/>
              </a:rPr>
              <a:t>Borgognoni</a:t>
            </a:r>
            <a:r>
              <a:rPr lang="en-US" sz="1600" b="0" dirty="0">
                <a:ea typeface="Arial Unicode MS" panose="020B0604020202020204" pitchFamily="34" charset="-128"/>
                <a:cs typeface="Arial" panose="020B0604020202020204" pitchFamily="34" charset="0"/>
              </a:rPr>
              <a:t>, Technical </a:t>
            </a:r>
            <a:r>
              <a:rPr lang="en-US" sz="1600" b="0" dirty="0" smtClean="0">
                <a:ea typeface="Arial Unicode MS" panose="020B0604020202020204" pitchFamily="34" charset="-128"/>
                <a:cs typeface="Arial" panose="020B0604020202020204" pitchFamily="34" charset="0"/>
              </a:rPr>
              <a:t> Project  Manager, DAFRAM S.p.A.</a:t>
            </a:r>
            <a:endParaRPr lang="en-US" sz="1600" b="0" dirty="0"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it-IT" sz="1800" b="0" dirty="0"/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xmlns="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408814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8946690" cy="382916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Challenges for piping equipment</a:t>
            </a:r>
            <a:endParaRPr lang="en-US" sz="1800" b="1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b="1" dirty="0" smtClean="0"/>
              <a:t>Pressure</a:t>
            </a:r>
            <a:r>
              <a:rPr lang="en-US" sz="1800" dirty="0" smtClean="0"/>
              <a:t> range: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typical moderate, up to class 2500 for injection or membrane separation/capture</a:t>
            </a:r>
            <a:endParaRPr lang="en-US" sz="1800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b="1" dirty="0" smtClean="0"/>
              <a:t>Temperature </a:t>
            </a:r>
            <a:r>
              <a:rPr lang="en-US" sz="1800" dirty="0" smtClean="0"/>
              <a:t>range: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Ambient temperature for pipeline transportation;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/>
              <a:t>M</a:t>
            </a:r>
            <a:r>
              <a:rPr lang="en-US" sz="1800" dirty="0" smtClean="0"/>
              <a:t>oderate </a:t>
            </a:r>
            <a:r>
              <a:rPr lang="en-US" sz="1800" dirty="0"/>
              <a:t>c</a:t>
            </a:r>
            <a:r>
              <a:rPr lang="en-US" sz="1800" dirty="0" smtClean="0"/>
              <a:t>ryogenic for ship transportation &amp; </a:t>
            </a:r>
            <a:r>
              <a:rPr lang="en-US" sz="1800" dirty="0" err="1" smtClean="0"/>
              <a:t>utilisation</a:t>
            </a:r>
            <a:r>
              <a:rPr lang="en-US" sz="1800" dirty="0" smtClean="0"/>
              <a:t>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High temperature for gas combustion; </a:t>
            </a:r>
            <a:endParaRPr lang="en-US" sz="1800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b="1" dirty="0" smtClean="0"/>
              <a:t>Chemicals </a:t>
            </a:r>
            <a:r>
              <a:rPr lang="en-US" sz="1800" dirty="0" smtClean="0"/>
              <a:t>in the mix; </a:t>
            </a:r>
            <a:r>
              <a:rPr lang="en-US" sz="1800" b="1" dirty="0"/>
              <a:t>T</a:t>
            </a:r>
            <a:r>
              <a:rPr lang="en-US" sz="1800" b="1" dirty="0" smtClean="0"/>
              <a:t>ransition</a:t>
            </a:r>
            <a:r>
              <a:rPr lang="en-US" sz="1800" dirty="0" smtClean="0"/>
              <a:t> of state</a:t>
            </a:r>
          </a:p>
        </p:txBody>
      </p:sp>
    </p:spTree>
    <p:extLst>
      <p:ext uri="{BB962C8B-B14F-4D97-AF65-F5344CB8AC3E}">
        <p14:creationId xmlns:p14="http://schemas.microsoft.com/office/powerpoint/2010/main" val="281261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7992888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Challenges for piping equipment</a:t>
            </a:r>
            <a:endParaRPr lang="en-US" sz="1800" b="1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Corrosion of metallic materials: impurities, water</a:t>
            </a:r>
            <a:endParaRPr lang="en-US" sz="1800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Limits of </a:t>
            </a:r>
            <a:r>
              <a:rPr lang="en-US" sz="1800" dirty="0" err="1" smtClean="0"/>
              <a:t>dehydratation</a:t>
            </a:r>
            <a:r>
              <a:rPr lang="en-US" sz="1800" dirty="0" smtClean="0"/>
              <a:t>, purification technologies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753673"/>
              </p:ext>
            </p:extLst>
          </p:nvPr>
        </p:nvGraphicFramePr>
        <p:xfrm>
          <a:off x="295592" y="1978311"/>
          <a:ext cx="1980565" cy="1261872"/>
        </p:xfrm>
        <a:graphic>
          <a:graphicData uri="http://schemas.openxmlformats.org/drawingml/2006/table">
            <a:tbl>
              <a:tblPr firstRow="1" firstCol="1" bandRow="1"/>
              <a:tblGrid>
                <a:gridCol w="198056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Elements</a:t>
                      </a:r>
                      <a:r>
                        <a:rPr lang="it-IT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in CO</a:t>
                      </a:r>
                      <a:r>
                        <a:rPr lang="it-IT" sz="1200" b="1" baseline="-25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it-IT" sz="12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200" b="1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stream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it-IT" sz="1200" baseline="-25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it-IT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0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Ar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it-IT" sz="1200" baseline="-25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O</a:t>
                      </a:r>
                      <a:r>
                        <a:rPr lang="it-IT" sz="1200" baseline="-25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SO</a:t>
                      </a:r>
                      <a:r>
                        <a:rPr lang="it-IT" sz="1200" baseline="-25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244869" y="3239823"/>
            <a:ext cx="1983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Components in CO2 stream from post-combustion and before compression</a:t>
            </a:r>
          </a:p>
        </p:txBody>
      </p:sp>
    </p:spTree>
    <p:extLst>
      <p:ext uri="{BB962C8B-B14F-4D97-AF65-F5344CB8AC3E}">
        <p14:creationId xmlns:p14="http://schemas.microsoft.com/office/powerpoint/2010/main" val="39612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8946690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Challenges for piping equipment</a:t>
            </a:r>
            <a:endParaRPr lang="en-US" sz="1800" b="1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Interaction </a:t>
            </a:r>
            <a:r>
              <a:rPr lang="en-US" sz="1800" dirty="0"/>
              <a:t>with soft </a:t>
            </a:r>
            <a:r>
              <a:rPr lang="en-US" sz="1800" dirty="0" smtClean="0"/>
              <a:t>materials: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Service temperature (low), swelling &amp; RGD, solvation capability &amp; aging, contamination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3" t="44444" r="16608" b="14196"/>
          <a:stretch/>
        </p:blipFill>
        <p:spPr bwMode="auto">
          <a:xfrm>
            <a:off x="2992242" y="2300715"/>
            <a:ext cx="2751137" cy="206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51673" y="4402162"/>
            <a:ext cx="24304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Dafram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RGD 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O-Ring test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- P-T 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cycles in mock-up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5" t="44444" r="50321" b="14196"/>
          <a:stretch/>
        </p:blipFill>
        <p:spPr bwMode="auto">
          <a:xfrm>
            <a:off x="151674" y="2300715"/>
            <a:ext cx="2840568" cy="206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92" y="2300715"/>
            <a:ext cx="2759999" cy="207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323425" y="4399642"/>
            <a:ext cx="16257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Gasket used for validation tests</a:t>
            </a:r>
          </a:p>
        </p:txBody>
      </p:sp>
    </p:spTree>
    <p:extLst>
      <p:ext uri="{BB962C8B-B14F-4D97-AF65-F5344CB8AC3E}">
        <p14:creationId xmlns:p14="http://schemas.microsoft.com/office/powerpoint/2010/main" val="307186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7992888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Challenges for piping equipment</a:t>
            </a:r>
            <a:endParaRPr lang="en-US" sz="1800" b="1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Ductile Fracture propagation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Sensible to type/</a:t>
            </a:r>
            <a:r>
              <a:rPr lang="en-US" sz="1800" dirty="0" err="1" smtClean="0"/>
              <a:t>qty</a:t>
            </a:r>
            <a:r>
              <a:rPr lang="en-US" sz="1800" dirty="0" smtClean="0"/>
              <a:t> of impurities, CO2 state and fluid temperature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4344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7992888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Challenges for piping equipment</a:t>
            </a:r>
            <a:endParaRPr lang="en-US" sz="1800" b="1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Variations </a:t>
            </a:r>
            <a:r>
              <a:rPr lang="en-US" sz="1800" dirty="0"/>
              <a:t>of process </a:t>
            </a:r>
            <a:r>
              <a:rPr lang="en-US" sz="1800" dirty="0" smtClean="0"/>
              <a:t>conditions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 Precipitations, formations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27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8946690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Challenges for piping equipment</a:t>
            </a:r>
            <a:endParaRPr lang="en-US" sz="1800" b="1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Cryogenic service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Moderate cryogenic conditions: control of toughness of metals, shrinkage of soft materials, functional requirements (e.g. loading/unloading systems)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3323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7992888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/>
              <a:t>Challenges for valves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Corrosion of metal parts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Seals and bush effectiveness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High pressure (e.g. CO2 well injection</a:t>
            </a:r>
            <a:r>
              <a:rPr lang="en-US" sz="1800" dirty="0" smtClean="0"/>
              <a:t>)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High temperature (e.g. CO2 capture)</a:t>
            </a:r>
            <a:endParaRPr lang="en-US" sz="1800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Cryogenic performance (CO2 liquid)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Long-lasting suitable performance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175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7992888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Solutions</a:t>
            </a:r>
            <a:endParaRPr lang="en-US" sz="1800" b="1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Selection of metallic materials (ref. corrosion phenomena, toughness, etc</a:t>
            </a:r>
            <a:r>
              <a:rPr lang="en-US" sz="1800" dirty="0" smtClean="0"/>
              <a:t>.)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Well established guideline for corrosion resistance: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Carbon/Low-alloyed steel: limited free H2O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Duplex-</a:t>
            </a:r>
            <a:r>
              <a:rPr lang="en-US" sz="1800" dirty="0" err="1" smtClean="0"/>
              <a:t>SuperDuplex</a:t>
            </a:r>
            <a:r>
              <a:rPr lang="en-US" sz="1800" dirty="0" smtClean="0"/>
              <a:t> &amp; Martensitic: limited H2S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Austenitic/Nickel based alloys: suitable, LT-HT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</p:txBody>
      </p:sp>
      <p:pic>
        <p:nvPicPr>
          <p:cNvPr id="10" name="Picture 3" descr="\\172.17.2.204\foto\3P\Foto brochure\OK\IMG_3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56" y="2133594"/>
            <a:ext cx="3008099" cy="200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3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7992888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Solutions</a:t>
            </a:r>
            <a:endParaRPr lang="en-US" sz="1800" b="1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Corrosion resistance strategy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Corrosion Allowance approach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95" y="815367"/>
            <a:ext cx="2426924" cy="1826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4"/>
              <p:cNvSpPr/>
              <p:nvPr/>
            </p:nvSpPr>
            <p:spPr>
              <a:xfrm>
                <a:off x="0" y="2235199"/>
                <a:ext cx="5050608" cy="848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/>
                        </a:rPr>
                        <m:t>𝐶𝐴</m:t>
                      </m:r>
                      <m:r>
                        <a:rPr lang="it-IT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it-IT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it-IT" i="1">
                              <a:latin typeface="Cambria Math"/>
                            </a:rPr>
                            <m:t>𝑖</m:t>
                          </m:r>
                          <m:r>
                            <a:rPr lang="it-IT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it-IT" i="1">
                              <a:latin typeface="Cambria Math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/>
                                    </a:rPr>
                                    <m:t>𝐴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/>
                                    </a:rPr>
                                    <m:t>100</m:t>
                                  </m:r>
                                </m:den>
                              </m:f>
                              <m:r>
                                <a:rPr lang="it-IT" i="1">
                                  <a:latin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/>
                                    </a:rPr>
                                    <m:t>𝐶𝑅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/>
                                    </a:rPr>
                                    <m:t>𝑖𝑛</m:t>
                                  </m:r>
                                </m:sub>
                              </m:sSub>
                              <m:r>
                                <a:rPr lang="it-IT" i="1">
                                  <a:latin typeface="Cambria Math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100−</m:t>
                                      </m:r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𝐴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/>
                                        </a:rPr>
                                        <m:t>100</m:t>
                                      </m:r>
                                    </m:den>
                                  </m:f>
                                </m:e>
                              </m:d>
                              <m:sSub>
                                <m:sSubPr>
                                  <m:ctrlPr>
                                    <a:rPr lang="it-IT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/>
                                    </a:rPr>
                                    <m:t>𝐶𝑅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5" name="Rettango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235199"/>
                <a:ext cx="5050608" cy="84856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/>
          <p:cNvSpPr txBox="1"/>
          <p:nvPr/>
        </p:nvSpPr>
        <p:spPr>
          <a:xfrm>
            <a:off x="6619" y="3218765"/>
            <a:ext cx="5268559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CA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=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Corrosion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</a:t>
            </a:r>
            <a:r>
              <a:rPr kumimoji="0" lang="it-IT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Allowance</a:t>
            </a:r>
            <a:r>
              <a:rPr kumimoji="0" lang="it-IT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[mm]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it-I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corrosion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control [%]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N = </a:t>
            </a:r>
            <a:r>
              <a:rPr kumimoji="0" lang="it-IT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number</a:t>
            </a:r>
            <a:r>
              <a:rPr kumimoji="0" lang="it-IT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</a:t>
            </a:r>
            <a:r>
              <a:rPr kumimoji="0" lang="it-IT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periods</a:t>
            </a:r>
            <a:r>
              <a:rPr kumimoji="0" lang="it-IT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with </a:t>
            </a:r>
            <a:r>
              <a:rPr kumimoji="0" lang="it-IT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constant</a:t>
            </a:r>
            <a:r>
              <a:rPr kumimoji="0" lang="it-IT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</a:t>
            </a:r>
            <a:r>
              <a:rPr kumimoji="0" lang="it-IT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conditions</a:t>
            </a:r>
            <a:endParaRPr kumimoji="0" lang="it-IT" sz="1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it-IT" sz="1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it-I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corrosion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rate with </a:t>
            </a:r>
            <a:r>
              <a:rPr lang="it-I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corrosion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control [mm/</a:t>
            </a:r>
            <a:r>
              <a:rPr lang="it-I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algn="l"/>
            <a:r>
              <a:rPr lang="it-I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it-IT" sz="1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it-I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corrosion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rate </a:t>
            </a:r>
            <a:r>
              <a:rPr lang="it-IT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corrosion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control [mm/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r>
              <a:rPr lang="it-IT" sz="1400" dirty="0" smtClean="0"/>
              <a:t>]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6810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7992888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Solutions</a:t>
            </a:r>
            <a:endParaRPr lang="en-US" sz="1800" b="1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Corrosion resistance strategy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Corrosion Resistant Alloy application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</p:txBody>
      </p:sp>
      <p:pic>
        <p:nvPicPr>
          <p:cNvPr id="6" name="Picture 2" descr="\\x1\3-Ufficio_tecnico\Enrico Palmieri\FIERE\IVS_2019\overla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452" y="2598369"/>
            <a:ext cx="1816780" cy="1926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x1\3-Ufficio_tecnico\Enrico Palmieri\FIERE\IVS_2019\slide overlay\overlay_sea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77308" y="3122967"/>
            <a:ext cx="3133258" cy="970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6" t="50024" r="69895" b="24988"/>
          <a:stretch/>
        </p:blipFill>
        <p:spPr bwMode="auto">
          <a:xfrm>
            <a:off x="3047256" y="2965819"/>
            <a:ext cx="2324100" cy="128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\\x1\3-Ufficio_tecnico\Enrico Palmieri\FIERE\IVS_2019\IMG-20190513-WA00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656" y="1030172"/>
            <a:ext cx="2714535" cy="1526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13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7992888" cy="386726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1" dirty="0" smtClean="0"/>
              <a:t>Outline</a:t>
            </a:r>
          </a:p>
          <a:p>
            <a:pPr marL="342900" indent="-342900" algn="just">
              <a:spcAft>
                <a:spcPts val="375"/>
              </a:spcAft>
              <a:buFont typeface="+mj-lt"/>
              <a:buAutoNum type="arabicPeriod"/>
              <a:defRPr/>
            </a:pPr>
            <a:r>
              <a:rPr lang="it-IT" sz="1600" b="1" dirty="0" smtClean="0">
                <a:cs typeface="Arial" panose="020B0604020202020204" pitchFamily="34" charset="0"/>
              </a:rPr>
              <a:t>Background</a:t>
            </a:r>
            <a:endParaRPr lang="it-IT" sz="1600" b="1" dirty="0"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900"/>
              </a:spcAft>
              <a:buFont typeface="+mj-lt"/>
              <a:buAutoNum type="arabicPeriod" startAt="2"/>
            </a:pPr>
            <a:r>
              <a:rPr lang="it-IT" sz="1600" b="1" dirty="0" err="1">
                <a:cs typeface="Arial" panose="020B0604020202020204" pitchFamily="34" charset="0"/>
              </a:rPr>
              <a:t>Challanges</a:t>
            </a:r>
            <a:r>
              <a:rPr lang="it-IT" sz="1600" b="1" dirty="0">
                <a:cs typeface="Arial" panose="020B0604020202020204" pitchFamily="34" charset="0"/>
              </a:rPr>
              <a:t>:</a:t>
            </a:r>
          </a:p>
          <a:p>
            <a:pPr marL="800100" lvl="1" indent="-342900" algn="just">
              <a:lnSpc>
                <a:spcPct val="100000"/>
              </a:lnSpc>
              <a:spcAft>
                <a:spcPts val="375"/>
              </a:spcAft>
              <a:buFont typeface="Wingdings" panose="05000000000000000000" pitchFamily="2" charset="2"/>
              <a:buChar char="§"/>
            </a:pPr>
            <a:r>
              <a:rPr lang="it-IT" sz="1600" dirty="0">
                <a:cs typeface="Arial" panose="020B0604020202020204" pitchFamily="34" charset="0"/>
              </a:rPr>
              <a:t>Background</a:t>
            </a:r>
          </a:p>
          <a:p>
            <a:pPr marL="800100" lvl="1" indent="-342900" algn="just">
              <a:lnSpc>
                <a:spcPct val="100000"/>
              </a:lnSpc>
              <a:spcAft>
                <a:spcPts val="375"/>
              </a:spcAft>
              <a:buFont typeface="Wingdings" panose="05000000000000000000" pitchFamily="2" charset="2"/>
              <a:buChar char="§"/>
            </a:pPr>
            <a:r>
              <a:rPr lang="it-IT" sz="1600" dirty="0" err="1">
                <a:cs typeface="Arial" panose="020B0604020202020204" pitchFamily="34" charset="0"/>
              </a:rPr>
              <a:t>Piping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equipment</a:t>
            </a:r>
            <a:r>
              <a:rPr lang="it-IT" sz="1600" dirty="0">
                <a:cs typeface="Arial" panose="020B0604020202020204" pitchFamily="34" charset="0"/>
              </a:rPr>
              <a:t> &amp; </a:t>
            </a:r>
            <a:r>
              <a:rPr lang="it-IT" sz="1600" dirty="0" err="1">
                <a:cs typeface="Arial" panose="020B0604020202020204" pitchFamily="34" charset="0"/>
              </a:rPr>
              <a:t>Valves</a:t>
            </a:r>
            <a:endParaRPr lang="it-IT" sz="1600" dirty="0"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900"/>
              </a:spcAft>
              <a:buFont typeface="+mj-lt"/>
              <a:buAutoNum type="arabicPeriod" startAt="2"/>
            </a:pPr>
            <a:r>
              <a:rPr lang="it-IT" sz="1600" b="1" dirty="0">
                <a:cs typeface="Arial" panose="020B0604020202020204" pitchFamily="34" charset="0"/>
              </a:rPr>
              <a:t>Solutions</a:t>
            </a:r>
          </a:p>
          <a:p>
            <a:pPr marL="800100" lvl="1" indent="-342900" algn="just">
              <a:spcAft>
                <a:spcPts val="375"/>
              </a:spcAft>
              <a:buFont typeface="Wingdings" panose="05000000000000000000" pitchFamily="2" charset="2"/>
              <a:buChar char="§"/>
            </a:pPr>
            <a:r>
              <a:rPr lang="it-IT" sz="1600" dirty="0" err="1">
                <a:cs typeface="Arial" panose="020B0604020202020204" pitchFamily="34" charset="0"/>
              </a:rPr>
              <a:t>Materials</a:t>
            </a:r>
            <a:r>
              <a:rPr lang="it-IT" sz="1600" dirty="0">
                <a:cs typeface="Arial" panose="020B0604020202020204" pitchFamily="34" charset="0"/>
              </a:rPr>
              <a:t> &amp; Design</a:t>
            </a:r>
          </a:p>
          <a:p>
            <a:pPr marL="800100" lvl="1" indent="-342900" algn="just">
              <a:spcAft>
                <a:spcPts val="375"/>
              </a:spcAft>
              <a:buFont typeface="Wingdings" panose="05000000000000000000" pitchFamily="2" charset="2"/>
              <a:buChar char="§"/>
            </a:pPr>
            <a:r>
              <a:rPr lang="it-IT" sz="1600" dirty="0" err="1" smtClean="0">
                <a:cs typeface="Arial" panose="020B0604020202020204" pitchFamily="34" charset="0"/>
              </a:rPr>
              <a:t>Validation</a:t>
            </a:r>
            <a:r>
              <a:rPr lang="it-IT" sz="1600" dirty="0" smtClean="0">
                <a:cs typeface="Arial" panose="020B0604020202020204" pitchFamily="34" charset="0"/>
              </a:rPr>
              <a:t> &amp; </a:t>
            </a:r>
            <a:r>
              <a:rPr lang="it-IT" sz="1600" dirty="0" err="1" smtClean="0">
                <a:cs typeface="Arial" panose="020B0604020202020204" pitchFamily="34" charset="0"/>
              </a:rPr>
              <a:t>Testing</a:t>
            </a:r>
            <a:endParaRPr lang="it-IT" sz="1600" dirty="0">
              <a:cs typeface="Arial" panose="020B0604020202020204" pitchFamily="34" charset="0"/>
            </a:endParaRPr>
          </a:p>
          <a:p>
            <a:pPr marL="800100" lvl="1" indent="-342900" algn="just">
              <a:spcAft>
                <a:spcPts val="375"/>
              </a:spcAft>
              <a:buFont typeface="Wingdings" panose="05000000000000000000" pitchFamily="2" charset="2"/>
              <a:buChar char="§"/>
            </a:pPr>
            <a:r>
              <a:rPr lang="it-IT" sz="1600" dirty="0" err="1">
                <a:cs typeface="Arial" panose="020B0604020202020204" pitchFamily="34" charset="0"/>
              </a:rPr>
              <a:t>Monitoring</a:t>
            </a:r>
            <a:endParaRPr lang="it-IT" sz="1600" dirty="0"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900"/>
              </a:spcAft>
              <a:buFont typeface="+mj-lt"/>
              <a:buAutoNum type="arabicPeriod" startAt="2"/>
            </a:pPr>
            <a:r>
              <a:rPr lang="it-IT" sz="1600" b="1" dirty="0">
                <a:cs typeface="Arial" panose="020B0604020202020204" pitchFamily="34" charset="0"/>
              </a:rPr>
              <a:t>Case </a:t>
            </a:r>
            <a:r>
              <a:rPr lang="it-IT" sz="1600" b="1" dirty="0" err="1" smtClean="0">
                <a:cs typeface="Arial" panose="020B0604020202020204" pitchFamily="34" charset="0"/>
              </a:rPr>
              <a:t>Study</a:t>
            </a:r>
            <a:r>
              <a:rPr lang="it-IT" sz="1600" b="1" dirty="0" smtClean="0">
                <a:cs typeface="Arial" panose="020B0604020202020204" pitchFamily="34" charset="0"/>
              </a:rPr>
              <a:t> </a:t>
            </a:r>
            <a:endParaRPr lang="it-IT" sz="1600" b="1" dirty="0"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86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1044297"/>
            <a:ext cx="7992888" cy="34630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b="1" dirty="0" smtClean="0">
                <a:cs typeface="Arial" panose="020B0604020202020204" pitchFamily="34" charset="0"/>
              </a:rPr>
              <a:t>Solutions</a:t>
            </a:r>
            <a:endParaRPr lang="en-US" sz="1800" dirty="0" smtClean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800" dirty="0" smtClean="0"/>
              <a:t>Seals </a:t>
            </a:r>
            <a:r>
              <a:rPr lang="en-US" sz="1800" dirty="0"/>
              <a:t>selection: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Limits and compound selection of elastomeric seals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Limits and selection of thermoplastic seals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/>
              <a:t>Bush design and materials: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Avoid corrosion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Avoid </a:t>
            </a:r>
            <a:r>
              <a:rPr lang="en-US" sz="1800" dirty="0" smtClean="0"/>
              <a:t>permeation/entrapment </a:t>
            </a:r>
            <a:r>
              <a:rPr lang="en-US" sz="1800" dirty="0"/>
              <a:t>within layers</a:t>
            </a:r>
          </a:p>
        </p:txBody>
      </p:sp>
      <p:pic>
        <p:nvPicPr>
          <p:cNvPr id="11" name="Picture 5" descr="\\172.17.2.204\foto\3P\Foto brochure\Foto Urbisaglia\Trazione\IMG_98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7" t="34" r="29489" b="998"/>
          <a:stretch/>
        </p:blipFill>
        <p:spPr bwMode="auto">
          <a:xfrm>
            <a:off x="6271646" y="839346"/>
            <a:ext cx="1392480" cy="366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\\172.17.2.204\foto\3P\Foto laboratorio\Foto trazione polimeri\2015-09-17 11.04.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2" r="45061"/>
          <a:stretch/>
        </p:blipFill>
        <p:spPr bwMode="auto">
          <a:xfrm>
            <a:off x="7932208" y="839346"/>
            <a:ext cx="1016983" cy="366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o 15"/>
          <p:cNvGrpSpPr/>
          <p:nvPr/>
        </p:nvGrpSpPr>
        <p:grpSpPr>
          <a:xfrm>
            <a:off x="4462960" y="2610505"/>
            <a:ext cx="1929489" cy="1207581"/>
            <a:chOff x="3491880" y="3819028"/>
            <a:chExt cx="1929489" cy="1207581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3871893"/>
              <a:ext cx="923924" cy="1154716"/>
            </a:xfrm>
            <a:prstGeom prst="rect">
              <a:avLst/>
            </a:prstGeom>
          </p:spPr>
        </p:pic>
        <p:sp>
          <p:nvSpPr>
            <p:cNvPr id="18" name="CasellaDiTesto 17"/>
            <p:cNvSpPr txBox="1"/>
            <p:nvPr/>
          </p:nvSpPr>
          <p:spPr>
            <a:xfrm>
              <a:off x="4415804" y="3819028"/>
              <a:ext cx="10055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  <a:cs typeface="Calibri" panose="020F0502020204030204" pitchFamily="34" charset="0"/>
                </a:rPr>
                <a:t>UNICAM School of Science and Technology</a:t>
              </a:r>
              <a:endParaRPr lang="it-IT" sz="1200" dirty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387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8464" y="1043798"/>
            <a:ext cx="7992888" cy="34630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b="1" dirty="0" smtClean="0">
                <a:cs typeface="Arial" panose="020B0604020202020204" pitchFamily="34" charset="0"/>
              </a:rPr>
              <a:t>Solutions</a:t>
            </a:r>
            <a:endParaRPr lang="en-US" sz="18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it-IT" sz="1800" dirty="0" err="1" smtClean="0">
                <a:cs typeface="Arial" panose="020B0604020202020204" pitchFamily="34" charset="0"/>
              </a:rPr>
              <a:t>Developed</a:t>
            </a:r>
            <a:r>
              <a:rPr lang="it-IT" sz="1800" dirty="0" smtClean="0">
                <a:cs typeface="Arial" panose="020B0604020202020204" pitchFamily="34" charset="0"/>
              </a:rPr>
              <a:t> </a:t>
            </a:r>
            <a:r>
              <a:rPr lang="it-IT" sz="1800" dirty="0" err="1" smtClean="0">
                <a:cs typeface="Arial" panose="020B0604020202020204" pitchFamily="34" charset="0"/>
              </a:rPr>
              <a:t>guidelines</a:t>
            </a:r>
            <a:r>
              <a:rPr lang="it-IT" sz="1800" dirty="0" smtClean="0">
                <a:cs typeface="Arial" panose="020B0604020202020204" pitchFamily="34" charset="0"/>
              </a:rPr>
              <a:t> for</a:t>
            </a:r>
            <a:endParaRPr lang="it-IT" sz="1800" dirty="0"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Selection of  gasket materials &amp; </a:t>
            </a:r>
            <a:r>
              <a:rPr lang="en-US" sz="1800" dirty="0" smtClean="0"/>
              <a:t>compounds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Selection of bush typologies and materials</a:t>
            </a:r>
            <a:endParaRPr lang="en-US" sz="1800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35002" r="4538" b="35551"/>
          <a:stretch/>
        </p:blipFill>
        <p:spPr>
          <a:xfrm>
            <a:off x="1323296" y="3348613"/>
            <a:ext cx="3083571" cy="99311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1952411" y="4316330"/>
            <a:ext cx="2162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Self lubricant</a:t>
            </a:r>
            <a:r>
              <a:rPr lang="en-US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 bearings. Courtesy of </a:t>
            </a:r>
            <a:r>
              <a:rPr lang="en-US" sz="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Effeciemme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5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t="1464" r="1835" b="12048"/>
          <a:stretch/>
        </p:blipFill>
        <p:spPr>
          <a:xfrm>
            <a:off x="6702259" y="1797554"/>
            <a:ext cx="2175042" cy="2739446"/>
          </a:xfrm>
          <a:prstGeom prst="rect">
            <a:avLst/>
          </a:prstGeom>
        </p:spPr>
      </p:pic>
      <p:pic>
        <p:nvPicPr>
          <p:cNvPr id="6" name="Picture 3" descr="C:\Users\cmascolo\Documents\Documents\CARMEN\car12\presentazione\top entry bod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099" y="296581"/>
            <a:ext cx="2815091" cy="145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1034937"/>
            <a:ext cx="7992888" cy="3463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Solutions</a:t>
            </a:r>
            <a:endParaRPr lang="en-US" sz="1800" b="1" dirty="0"/>
          </a:p>
          <a:p>
            <a:pPr marL="0" indent="0">
              <a:buNone/>
            </a:pPr>
            <a:r>
              <a:rPr lang="en-US" sz="1800" dirty="0"/>
              <a:t>Dedicated </a:t>
            </a:r>
            <a:r>
              <a:rPr lang="en-US" sz="1800" dirty="0" smtClean="0"/>
              <a:t>design:  </a:t>
            </a:r>
            <a:endParaRPr lang="en-US" sz="1800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Robust construction for P/T range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M</a:t>
            </a:r>
            <a:r>
              <a:rPr lang="en-US" sz="1800" dirty="0" smtClean="0"/>
              <a:t>inimizing </a:t>
            </a:r>
            <a:r>
              <a:rPr lang="en-US" sz="1800" dirty="0"/>
              <a:t>leak </a:t>
            </a:r>
            <a:r>
              <a:rPr lang="en-US" sz="1800" dirty="0" smtClean="0"/>
              <a:t>paths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Cavity relief &amp; Isolation Philosophy</a:t>
            </a:r>
            <a:endParaRPr lang="en-US" sz="1800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Cryogenic / High temperature service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Customized for ERS – Loading arms</a:t>
            </a:r>
            <a:endParaRPr lang="en-US" sz="1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581974" y="1666103"/>
            <a:ext cx="34233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Non-linear FEA for stress evaluation, DAFRAM Technical Dept.</a:t>
            </a:r>
            <a:endParaRPr lang="it-IT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384065" y="4448328"/>
            <a:ext cx="25651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DAFRAM customized valves for ERS Loading Arms</a:t>
            </a:r>
            <a:endParaRPr lang="it-IT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64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1034937"/>
            <a:ext cx="7992888" cy="3463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Solutions</a:t>
            </a:r>
            <a:endParaRPr lang="en-US" sz="1800" b="1" dirty="0"/>
          </a:p>
          <a:p>
            <a:pPr marL="0" indent="0">
              <a:buNone/>
            </a:pPr>
            <a:r>
              <a:rPr lang="en-US" sz="1800" dirty="0"/>
              <a:t>Dedicated </a:t>
            </a:r>
            <a:r>
              <a:rPr lang="en-US" sz="1800" dirty="0" smtClean="0"/>
              <a:t>design: Flow control</a:t>
            </a:r>
            <a:endParaRPr lang="en-US" sz="1800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Dedicated trim design for the application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(e.g. anti-surge, capture/separation, injection)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Quick response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Wear resistance (injection, solid formations)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Anti-plug trim (injection, solid formations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908248" y="4448328"/>
            <a:ext cx="20409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DAFRAM test on wear resistant coatings</a:t>
            </a:r>
            <a:endParaRPr lang="it-IT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 descr="E:\Desktop\Valve World\Articolo banco rivestimenti\Case study\2_DET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52699" y="2537206"/>
            <a:ext cx="2096492" cy="189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139" y="814244"/>
            <a:ext cx="2377052" cy="1405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4227" y="845633"/>
            <a:ext cx="2170506" cy="1342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asellaDiTesto 13"/>
          <p:cNvSpPr txBox="1"/>
          <p:nvPr/>
        </p:nvSpPr>
        <p:spPr>
          <a:xfrm>
            <a:off x="7008713" y="2219904"/>
            <a:ext cx="19127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DAFRAM sizing tool for control valves</a:t>
            </a:r>
            <a:endParaRPr lang="it-IT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88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1034937"/>
            <a:ext cx="8946690" cy="34630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b="1" dirty="0" smtClean="0">
                <a:cs typeface="Arial" panose="020B0604020202020204" pitchFamily="34" charset="0"/>
              </a:rPr>
              <a:t>Solution</a:t>
            </a:r>
            <a:r>
              <a:rPr lang="en-US" sz="1800" b="1" dirty="0">
                <a:cs typeface="Arial" panose="020B0604020202020204" pitchFamily="34" charset="0"/>
              </a:rPr>
              <a:t>s</a:t>
            </a:r>
            <a:r>
              <a:rPr lang="en-US" sz="1800" b="1" dirty="0" smtClean="0">
                <a:cs typeface="Arial" panose="020B0604020202020204" pitchFamily="34" charset="0"/>
              </a:rPr>
              <a:t> </a:t>
            </a:r>
            <a:endParaRPr lang="en-US" sz="18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 smtClean="0"/>
              <a:t>Validation tests: FE-TAT</a:t>
            </a:r>
            <a:r>
              <a:rPr lang="en-US" sz="1800" dirty="0"/>
              <a:t>, </a:t>
            </a:r>
            <a:r>
              <a:rPr lang="en-US" sz="1800" dirty="0" smtClean="0"/>
              <a:t>PR2, Pressure-Temperature </a:t>
            </a:r>
            <a:r>
              <a:rPr lang="en-US" sz="1800" dirty="0"/>
              <a:t>cycles</a:t>
            </a:r>
            <a:r>
              <a:rPr lang="en-US" sz="1800" dirty="0" smtClean="0"/>
              <a:t>, </a:t>
            </a:r>
            <a:r>
              <a:rPr lang="en-US" sz="1800" dirty="0"/>
              <a:t>etc</a:t>
            </a:r>
            <a:r>
              <a:rPr lang="en-US" sz="1800" dirty="0" smtClean="0"/>
              <a:t>. , external loads</a:t>
            </a:r>
          </a:p>
          <a:p>
            <a:pPr marL="0" indent="0">
              <a:buNone/>
            </a:pPr>
            <a:r>
              <a:rPr lang="en-US" sz="1800" dirty="0" smtClean="0"/>
              <a:t>Functional Tests: extensive pneumatic tests, FET, cavity relief</a:t>
            </a:r>
            <a:endParaRPr lang="en-US" sz="1800" dirty="0"/>
          </a:p>
        </p:txBody>
      </p:sp>
      <p:grpSp>
        <p:nvGrpSpPr>
          <p:cNvPr id="21" name="Gruppo 20"/>
          <p:cNvGrpSpPr/>
          <p:nvPr/>
        </p:nvGrpSpPr>
        <p:grpSpPr>
          <a:xfrm>
            <a:off x="6539649" y="1844168"/>
            <a:ext cx="2409542" cy="2814709"/>
            <a:chOff x="6539649" y="1894968"/>
            <a:chExt cx="2409542" cy="2814709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6539649" y="4494233"/>
              <a:ext cx="24095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8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Heating</a:t>
              </a:r>
              <a:r>
                <a:rPr lang="it-IT" sz="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 </a:t>
              </a:r>
              <a:r>
                <a:rPr lang="it-IT" sz="8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validation</a:t>
              </a:r>
              <a:r>
                <a:rPr lang="it-IT" sz="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test</a:t>
              </a:r>
              <a:endParaRPr lang="it-IT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2" descr="C:\Users\pperroni\Desktop\20190828_161528_HD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9741" y="1894968"/>
              <a:ext cx="1949450" cy="2599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po 1"/>
          <p:cNvGrpSpPr/>
          <p:nvPr/>
        </p:nvGrpSpPr>
        <p:grpSpPr>
          <a:xfrm>
            <a:off x="173989" y="2422702"/>
            <a:ext cx="2726373" cy="2033431"/>
            <a:chOff x="173989" y="2460802"/>
            <a:chExt cx="2726373" cy="2033431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" y="2460802"/>
              <a:ext cx="2726373" cy="1817987"/>
            </a:xfrm>
            <a:prstGeom prst="rect">
              <a:avLst/>
            </a:prstGeom>
            <a:noFill/>
          </p:spPr>
        </p:pic>
        <p:sp>
          <p:nvSpPr>
            <p:cNvPr id="19" name="CasellaDiTesto 18"/>
            <p:cNvSpPr txBox="1"/>
            <p:nvPr/>
          </p:nvSpPr>
          <p:spPr>
            <a:xfrm>
              <a:off x="173989" y="4278789"/>
              <a:ext cx="21964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FE validation test at DAFRAM Testing Dept</a:t>
              </a:r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3444659" y="2525035"/>
            <a:ext cx="3094990" cy="1829954"/>
            <a:chOff x="3444659" y="2563135"/>
            <a:chExt cx="3094990" cy="1829954"/>
          </a:xfrm>
        </p:grpSpPr>
        <p:pic>
          <p:nvPicPr>
            <p:cNvPr id="18" name="Picture 2" descr="E:\SAUDI ARAMCO\ESTENSIONE QUALIFICA\Test GENNAIO 2017\Bending Test Docs\FOTO\FOTO Bending test\complessivo ok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5" b="11195"/>
            <a:stretch/>
          </p:blipFill>
          <p:spPr bwMode="auto">
            <a:xfrm>
              <a:off x="3444659" y="2563135"/>
              <a:ext cx="3094990" cy="1613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sellaDiTesto 19"/>
            <p:cNvSpPr txBox="1"/>
            <p:nvPr/>
          </p:nvSpPr>
          <p:spPr>
            <a:xfrm>
              <a:off x="4076192" y="4177645"/>
              <a:ext cx="18998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External load test at DAFRAM bench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44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7992888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Solutions</a:t>
            </a:r>
            <a:endParaRPr lang="en-US" sz="18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/>
              <a:t>Long-lasting </a:t>
            </a:r>
            <a:r>
              <a:rPr lang="en-US" sz="1800" dirty="0" smtClean="0"/>
              <a:t>performance of new equipment:</a:t>
            </a:r>
            <a:endParaRPr lang="en-US" sz="1800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Design, materials, Validation &amp; Testing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1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Monitoring by RVD - Remote Valve Diagnosis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Real time analysis by proprietary algorithm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Extremely sensitive leak detection system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Enhanced safety for the plant/system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5" b="7222"/>
          <a:stretch/>
        </p:blipFill>
        <p:spPr bwMode="auto">
          <a:xfrm>
            <a:off x="4952999" y="2298940"/>
            <a:ext cx="4045689" cy="213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M:\3-Ufficio tecnico\Enrico Palmieri\Presentazione generale DAFRAM\Immagini\lr\screenshot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798" y="809639"/>
            <a:ext cx="2120393" cy="1325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6708349" y="4469732"/>
            <a:ext cx="21242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DAFRAM and 3P Proprietary RVD System</a:t>
            </a:r>
            <a:endParaRPr lang="it-IT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8946690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Solutions</a:t>
            </a:r>
            <a:endParaRPr lang="en-US" sz="18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/>
              <a:t>Long-lasting </a:t>
            </a:r>
            <a:r>
              <a:rPr lang="en-US" sz="1800" dirty="0" smtClean="0"/>
              <a:t>performance of new equipment:</a:t>
            </a:r>
            <a:r>
              <a:rPr lang="en-US" sz="1800" dirty="0"/>
              <a:t> </a:t>
            </a:r>
            <a:r>
              <a:rPr lang="en-US" sz="1800" dirty="0" smtClean="0"/>
              <a:t>Design, materials, Testing, Monitoring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Assessment of existing equipment &amp; valves for CCUS: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Assessment of actual corrosion of metals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Replacement of soft seals (if possible)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Limitation of P levels not always decisive (i.e. pipelines)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Final risk evaluation vs regulations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9946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09" y="984137"/>
            <a:ext cx="8850437" cy="370103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1800" b="1" dirty="0"/>
              <a:t>Case </a:t>
            </a:r>
            <a:r>
              <a:rPr lang="it-IT" sz="1800" b="1" dirty="0" err="1"/>
              <a:t>Study</a:t>
            </a:r>
            <a:r>
              <a:rPr lang="it-IT" sz="1800" b="1" dirty="0"/>
              <a:t> Project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it-IT" sz="1800" dirty="0" smtClean="0"/>
              <a:t>UAE</a:t>
            </a:r>
            <a:r>
              <a:rPr lang="it-IT" sz="1800" dirty="0"/>
              <a:t> </a:t>
            </a:r>
            <a:r>
              <a:rPr lang="it-IT" sz="1800" dirty="0" smtClean="0"/>
              <a:t>first </a:t>
            </a:r>
            <a:r>
              <a:rPr lang="it-IT" sz="1800" dirty="0" err="1" smtClean="0"/>
              <a:t>project</a:t>
            </a:r>
            <a:r>
              <a:rPr lang="it-IT" sz="1800" dirty="0" smtClean="0"/>
              <a:t> </a:t>
            </a:r>
            <a:r>
              <a:rPr lang="it-IT" sz="1800" dirty="0"/>
              <a:t>for CC </a:t>
            </a:r>
            <a:r>
              <a:rPr lang="it-IT" sz="1800" dirty="0" smtClean="0"/>
              <a:t>(</a:t>
            </a:r>
            <a:r>
              <a:rPr lang="it-IT" sz="1800" dirty="0" err="1" smtClean="0"/>
              <a:t>steel</a:t>
            </a:r>
            <a:r>
              <a:rPr lang="it-IT" sz="1800" dirty="0" smtClean="0"/>
              <a:t> </a:t>
            </a:r>
            <a:r>
              <a:rPr lang="it-IT" sz="1800" dirty="0" err="1" smtClean="0"/>
              <a:t>factory</a:t>
            </a:r>
            <a:r>
              <a:rPr lang="it-IT" sz="1800" dirty="0" smtClean="0"/>
              <a:t> site), </a:t>
            </a:r>
            <a:r>
              <a:rPr lang="it-IT" sz="1800" dirty="0" err="1" smtClean="0"/>
              <a:t>transportation</a:t>
            </a:r>
            <a:r>
              <a:rPr lang="it-IT" sz="1800" dirty="0" smtClean="0"/>
              <a:t> &amp; </a:t>
            </a:r>
            <a:r>
              <a:rPr lang="it-IT" sz="1800" dirty="0" err="1"/>
              <a:t>injection</a:t>
            </a:r>
            <a:r>
              <a:rPr lang="it-IT" sz="1800" dirty="0"/>
              <a:t> (2015) 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it-IT" sz="1800" dirty="0" err="1"/>
              <a:t>Trunnion</a:t>
            </a:r>
            <a:r>
              <a:rPr lang="it-IT" sz="1800" dirty="0"/>
              <a:t> </a:t>
            </a:r>
            <a:r>
              <a:rPr lang="it-IT" sz="1800" dirty="0" err="1"/>
              <a:t>mounted</a:t>
            </a:r>
            <a:r>
              <a:rPr lang="it-IT" sz="1800" dirty="0"/>
              <a:t> </a:t>
            </a:r>
            <a:r>
              <a:rPr lang="it-IT" sz="1800" dirty="0" err="1"/>
              <a:t>ball</a:t>
            </a:r>
            <a:r>
              <a:rPr lang="it-IT" sz="1800" dirty="0"/>
              <a:t> valve 2’’ to 8’’, </a:t>
            </a:r>
            <a:r>
              <a:rPr lang="it-IT" sz="1800" dirty="0" err="1"/>
              <a:t>class</a:t>
            </a:r>
            <a:r>
              <a:rPr lang="it-IT" sz="1800" dirty="0"/>
              <a:t> 2500 and API 10000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it-IT" sz="1800" dirty="0"/>
              <a:t>Application: CO2 Dense </a:t>
            </a:r>
            <a:r>
              <a:rPr lang="it-IT" sz="1800" dirty="0" err="1"/>
              <a:t>phase</a:t>
            </a:r>
            <a:r>
              <a:rPr lang="it-IT" sz="1800" dirty="0"/>
              <a:t>, ESD &amp; HIPPS </a:t>
            </a:r>
            <a:r>
              <a:rPr lang="it-IT" sz="1800" dirty="0" err="1"/>
              <a:t>valves</a:t>
            </a:r>
            <a:endParaRPr lang="it-IT" sz="1800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it-IT" sz="1800" dirty="0"/>
              <a:t>Design </a:t>
            </a:r>
            <a:r>
              <a:rPr lang="it-IT" sz="1800" dirty="0" err="1"/>
              <a:t>conditions</a:t>
            </a:r>
            <a:r>
              <a:rPr lang="it-IT" sz="1800" dirty="0"/>
              <a:t> ESD: -49° to 150°C, up to 420 bar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it-IT" sz="1800" dirty="0"/>
              <a:t>Design </a:t>
            </a:r>
            <a:r>
              <a:rPr lang="it-IT" sz="1800" dirty="0" err="1"/>
              <a:t>conditions</a:t>
            </a:r>
            <a:r>
              <a:rPr lang="it-IT" sz="1800" dirty="0"/>
              <a:t> HIPPS: -50° to 120°C, up to 494 bar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it-IT" sz="1800" dirty="0" err="1" smtClean="0"/>
              <a:t>Applicable</a:t>
            </a:r>
            <a:r>
              <a:rPr lang="it-IT" sz="1800" dirty="0" smtClean="0"/>
              <a:t> </a:t>
            </a:r>
            <a:r>
              <a:rPr lang="it-IT" sz="1800" dirty="0"/>
              <a:t>spec.: Shell </a:t>
            </a:r>
            <a:r>
              <a:rPr lang="it-IT" sz="1800" dirty="0" err="1"/>
              <a:t>Mesc</a:t>
            </a:r>
            <a:r>
              <a:rPr lang="it-IT" sz="1800" dirty="0"/>
              <a:t> &amp; Shell DEP, Company &amp; Project spec.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it-IT" sz="1800" dirty="0"/>
              <a:t>Reference </a:t>
            </a:r>
            <a:r>
              <a:rPr lang="it-IT" sz="1800" dirty="0" err="1"/>
              <a:t>standards</a:t>
            </a:r>
            <a:r>
              <a:rPr lang="it-IT" sz="1800" dirty="0"/>
              <a:t>: API 6FA, </a:t>
            </a:r>
            <a:r>
              <a:rPr lang="it-IT" sz="1800" dirty="0" err="1"/>
              <a:t>Nace</a:t>
            </a:r>
            <a:r>
              <a:rPr lang="it-IT" sz="1800" dirty="0"/>
              <a:t> MR0175, ISO 15848</a:t>
            </a:r>
          </a:p>
        </p:txBody>
      </p:sp>
    </p:spTree>
    <p:extLst>
      <p:ext uri="{BB962C8B-B14F-4D97-AF65-F5344CB8AC3E}">
        <p14:creationId xmlns:p14="http://schemas.microsoft.com/office/powerpoint/2010/main" val="132870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7992888" cy="370103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1800" b="1" dirty="0"/>
              <a:t>Case </a:t>
            </a:r>
            <a:r>
              <a:rPr lang="it-IT" sz="1800" b="1" dirty="0" err="1"/>
              <a:t>Study</a:t>
            </a:r>
            <a:endParaRPr lang="it-IT" sz="18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Design requirements:</a:t>
            </a:r>
            <a:endParaRPr lang="en-US" sz="1800" b="1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Side-entry or Top-entry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Stem extension (min. design temp. -50°C)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Soft or metal seated, self-relieving, DBB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Solids entrapment protection: </a:t>
            </a:r>
            <a:r>
              <a:rPr lang="en-US" sz="1800" dirty="0" smtClean="0"/>
              <a:t>springs &amp; cavity </a:t>
            </a:r>
            <a:r>
              <a:rPr lang="en-US" sz="1800" dirty="0"/>
              <a:t>protection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Grease injection system for trunnion </a:t>
            </a:r>
            <a:r>
              <a:rPr lang="en-US" sz="1800" dirty="0" smtClean="0"/>
              <a:t>bushes, stem </a:t>
            </a:r>
            <a:r>
              <a:rPr lang="en-US" sz="1800" dirty="0"/>
              <a:t>&amp; seat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Vent &amp; </a:t>
            </a:r>
            <a:r>
              <a:rPr lang="en-US" sz="1800" dirty="0" smtClean="0"/>
              <a:t>drain: RTJ flanged to body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492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7992888" cy="370103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1800" b="1" dirty="0"/>
              <a:t>Case </a:t>
            </a:r>
            <a:r>
              <a:rPr lang="it-IT" sz="1800" b="1" dirty="0" err="1"/>
              <a:t>Study</a:t>
            </a:r>
            <a:endParaRPr lang="it-IT" sz="18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Material selection:</a:t>
            </a:r>
            <a:endParaRPr lang="en-US" sz="1800" b="1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CS (3mm c.a.) + Overlay Inc625 on sealing areas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Springs in Inc718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Peek inserts, Lip-seals, V-pack (</a:t>
            </a:r>
            <a:r>
              <a:rPr lang="en-US" sz="1800" dirty="0" err="1"/>
              <a:t>Norsok</a:t>
            </a:r>
            <a:r>
              <a:rPr lang="en-US" sz="1800" dirty="0"/>
              <a:t> M-710 tested)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Auxiliary HNBR (FKM not allowed), graphite fire-safe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Bushes Inc625+Ptfe (bronze not allowed)</a:t>
            </a:r>
          </a:p>
        </p:txBody>
      </p:sp>
    </p:spTree>
    <p:extLst>
      <p:ext uri="{BB962C8B-B14F-4D97-AF65-F5344CB8AC3E}">
        <p14:creationId xmlns:p14="http://schemas.microsoft.com/office/powerpoint/2010/main" val="1407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7992888" cy="346303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Introduction</a:t>
            </a:r>
            <a:endParaRPr lang="en-US" sz="1800" b="1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Founded in 1956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based in </a:t>
            </a:r>
            <a:r>
              <a:rPr lang="en-US" sz="1800" dirty="0" err="1">
                <a:solidFill>
                  <a:prstClr val="black"/>
                </a:solidFill>
                <a:cs typeface="Arial" panose="020B0604020202020204" pitchFamily="34" charset="0"/>
              </a:rPr>
              <a:t>Urbisaglia</a:t>
            </a: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 (MC) - Italy</a:t>
            </a:r>
          </a:p>
          <a:p>
            <a:pPr marL="0" indent="0" algn="just">
              <a:buNone/>
            </a:pPr>
            <a:endParaRPr lang="en-US" sz="1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it-IT" sz="1800" dirty="0">
                <a:solidFill>
                  <a:prstClr val="black"/>
                </a:solidFill>
                <a:cs typeface="Arial" panose="020B0604020202020204" pitchFamily="34" charset="0"/>
              </a:rPr>
              <a:t>BALL VALVES:</a:t>
            </a:r>
          </a:p>
          <a:p>
            <a:pPr marL="0" indent="0" algn="just">
              <a:buNone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½” up to 60” (DN15 to DN1500)</a:t>
            </a:r>
          </a:p>
          <a:p>
            <a:pPr marL="0" indent="0" algn="just">
              <a:buNone/>
            </a:pPr>
            <a:r>
              <a:rPr lang="en-US" sz="1800" dirty="0">
                <a:solidFill>
                  <a:prstClr val="black"/>
                </a:solidFill>
                <a:cs typeface="Arial" panose="020B0604020202020204" pitchFamily="34" charset="0"/>
              </a:rPr>
              <a:t>Class 150 up to 15000 (16 to 1035 bar)</a:t>
            </a:r>
          </a:p>
          <a:p>
            <a:pPr algn="just"/>
            <a:endParaRPr lang="en-US" sz="1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it-IT" sz="1800" dirty="0" smtClean="0">
                <a:solidFill>
                  <a:prstClr val="black"/>
                </a:solidFill>
                <a:cs typeface="Arial" panose="020B0604020202020204" pitchFamily="34" charset="0"/>
              </a:rPr>
              <a:t>APPLICATIONS</a:t>
            </a:r>
            <a:r>
              <a:rPr lang="it-IT" sz="1800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it-IT" sz="1800" dirty="0" err="1">
                <a:solidFill>
                  <a:prstClr val="black"/>
                </a:solidFill>
                <a:cs typeface="Arial" panose="020B0604020202020204" pitchFamily="34" charset="0"/>
              </a:rPr>
              <a:t>Oil&amp;Gas</a:t>
            </a:r>
            <a:r>
              <a:rPr lang="it-IT" sz="1800" dirty="0">
                <a:solidFill>
                  <a:prstClr val="black"/>
                </a:solidFill>
                <a:cs typeface="Arial" panose="020B0604020202020204" pitchFamily="34" charset="0"/>
              </a:rPr>
              <a:t> (</a:t>
            </a:r>
            <a:r>
              <a:rPr lang="it-IT" sz="1800" dirty="0" err="1">
                <a:solidFill>
                  <a:prstClr val="black"/>
                </a:solidFill>
                <a:cs typeface="Arial" panose="020B0604020202020204" pitchFamily="34" charset="0"/>
              </a:rPr>
              <a:t>Upstream</a:t>
            </a:r>
            <a:r>
              <a:rPr lang="it-IT" sz="18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it-IT" sz="1800" dirty="0" err="1">
                <a:solidFill>
                  <a:prstClr val="black"/>
                </a:solidFill>
                <a:cs typeface="Arial" panose="020B0604020202020204" pitchFamily="34" charset="0"/>
              </a:rPr>
              <a:t>Midstream</a:t>
            </a:r>
            <a:r>
              <a:rPr lang="it-IT" sz="1800" dirty="0">
                <a:solidFill>
                  <a:prstClr val="black"/>
                </a:solidFill>
                <a:cs typeface="Arial" panose="020B0604020202020204" pitchFamily="34" charset="0"/>
              </a:rPr>
              <a:t>, Downstream)</a:t>
            </a:r>
          </a:p>
          <a:p>
            <a:pPr algn="just"/>
            <a:r>
              <a:rPr lang="it-IT" sz="1800" dirty="0" err="1">
                <a:solidFill>
                  <a:prstClr val="black"/>
                </a:solidFill>
                <a:cs typeface="Arial" panose="020B0604020202020204" pitchFamily="34" charset="0"/>
              </a:rPr>
              <a:t>Chemical</a:t>
            </a:r>
            <a:r>
              <a:rPr lang="it-IT" sz="1800" dirty="0">
                <a:solidFill>
                  <a:prstClr val="black"/>
                </a:solidFill>
                <a:cs typeface="Arial" panose="020B0604020202020204" pitchFamily="34" charset="0"/>
              </a:rPr>
              <a:t> &amp; </a:t>
            </a:r>
            <a:r>
              <a:rPr lang="it-IT" sz="1800" dirty="0" err="1">
                <a:solidFill>
                  <a:prstClr val="black"/>
                </a:solidFill>
                <a:cs typeface="Arial" panose="020B0604020202020204" pitchFamily="34" charset="0"/>
              </a:rPr>
              <a:t>Pharmaceutical</a:t>
            </a:r>
            <a:r>
              <a:rPr lang="it-IT" sz="1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prstClr val="black"/>
                </a:solidFill>
                <a:cs typeface="Arial" panose="020B0604020202020204" pitchFamily="34" charset="0"/>
              </a:rPr>
              <a:t>Industries</a:t>
            </a:r>
            <a:endParaRPr lang="it-IT" sz="1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just"/>
            <a:r>
              <a:rPr lang="it-IT" sz="1800" dirty="0" err="1">
                <a:solidFill>
                  <a:prstClr val="black"/>
                </a:solidFill>
                <a:cs typeface="Arial" panose="020B0604020202020204" pitchFamily="34" charset="0"/>
              </a:rPr>
              <a:t>Power</a:t>
            </a:r>
            <a:r>
              <a:rPr lang="it-IT" sz="1800" dirty="0">
                <a:solidFill>
                  <a:prstClr val="black"/>
                </a:solidFill>
                <a:cs typeface="Arial" panose="020B0604020202020204" pitchFamily="34" charset="0"/>
              </a:rPr>
              <a:t> generation</a:t>
            </a:r>
            <a:endParaRPr lang="en-US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210210" y="2282660"/>
            <a:ext cx="738981" cy="763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172.17.2.204\foto\FAS\Foto\IMG_11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23" y="2282660"/>
            <a:ext cx="1144864" cy="763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\\x1\3-Ufficio_tecnico\Enrico Palmieri\Presentazione H2-CO2 mag21\Immagini\logo_FA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480" y="2365522"/>
            <a:ext cx="1440000" cy="597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epalmieri\Desktop\Appoggio\3P - Logo trasparent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7" t="21572" r="15218" b="16793"/>
          <a:stretch/>
        </p:blipFill>
        <p:spPr bwMode="auto">
          <a:xfrm>
            <a:off x="5378267" y="3926186"/>
            <a:ext cx="1116124" cy="692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\\172.17.2.204\foto\TAT\DSC01477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18" y="3926186"/>
            <a:ext cx="1038498" cy="69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88" y="3926186"/>
            <a:ext cx="1062630" cy="72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3" descr="M:\3-Ufficio tecnico\Enrico Palmieri\Presentazione generale DAFRAM\Immagini\lr\DSC0022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788" y="803422"/>
            <a:ext cx="1285403" cy="856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50" y="1290701"/>
            <a:ext cx="1212968" cy="80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 descr="M:\0-Direzione\img-sito-20130213\topentry\topentry-F15WB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932" y="575733"/>
            <a:ext cx="3118585" cy="97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10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7992888" cy="370103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1800" b="1" dirty="0"/>
              <a:t>Case </a:t>
            </a:r>
            <a:r>
              <a:rPr lang="it-IT" sz="1800" b="1" dirty="0" err="1"/>
              <a:t>Study</a:t>
            </a:r>
            <a:endParaRPr lang="it-IT" sz="18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Testing requirements:</a:t>
            </a:r>
            <a:endParaRPr lang="en-US" sz="1800" b="1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Seat </a:t>
            </a:r>
            <a:r>
              <a:rPr lang="en-US" sz="1800" dirty="0"/>
              <a:t>gas testing (ref. API 6D, 6A PSL3G)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Fugitive emission class A(HS), </a:t>
            </a:r>
            <a:r>
              <a:rPr lang="en-US" sz="1800" dirty="0" err="1"/>
              <a:t>Mesc</a:t>
            </a:r>
            <a:r>
              <a:rPr lang="en-US" sz="1800" dirty="0"/>
              <a:t> </a:t>
            </a:r>
            <a:r>
              <a:rPr lang="en-US" sz="1800" dirty="0" smtClean="0"/>
              <a:t>77/312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Functional Testing (including HIPPS)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562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8561679" cy="370103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Conclusions</a:t>
            </a:r>
            <a:endParaRPr lang="en-US" sz="1800" b="1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CCUS </a:t>
            </a:r>
            <a:r>
              <a:rPr lang="en-US" sz="1800" dirty="0"/>
              <a:t>related processes and handling imply peculiar aspects for performance requirements, interactions with materials and design of valves </a:t>
            </a:r>
            <a:endParaRPr lang="en-US" sz="1800" dirty="0" smtClean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Remarkable data and technical background</a:t>
            </a:r>
            <a:endParaRPr lang="en-US" sz="1800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Research on materials shall be carried out for innovative CCUS applications 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err="1" smtClean="0"/>
              <a:t>Mfrs</a:t>
            </a:r>
            <a:r>
              <a:rPr lang="en-US" sz="1800" dirty="0" smtClean="0"/>
              <a:t> </a:t>
            </a:r>
            <a:r>
              <a:rPr lang="en-US" sz="1800" dirty="0"/>
              <a:t>know-how is crucial to meet performance and durability in demanding conditions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End Users &amp; </a:t>
            </a:r>
            <a:r>
              <a:rPr lang="en-US" sz="1800" dirty="0" err="1" smtClean="0"/>
              <a:t>Mfrs</a:t>
            </a:r>
            <a:r>
              <a:rPr lang="en-US" sz="1800" dirty="0" smtClean="0"/>
              <a:t> cooperation is beneficial to develop fit-for-application cost-effective set of requirements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6190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xmlns="" id="{F41DB3D2-224A-4ECD-8EEA-46409D221DCD}"/>
              </a:ext>
            </a:extLst>
          </p:cNvPr>
          <p:cNvSpPr txBox="1">
            <a:spLocks/>
          </p:cNvSpPr>
          <p:nvPr/>
        </p:nvSpPr>
        <p:spPr>
          <a:xfrm>
            <a:off x="2065189" y="1348333"/>
            <a:ext cx="4978696" cy="448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2800" b="1" spc="-200" dirty="0">
                <a:ea typeface="Arial" charset="0"/>
                <a:cs typeface="Arial" charset="0"/>
              </a:rPr>
              <a:t>Thank </a:t>
            </a:r>
            <a:r>
              <a:rPr lang="it-IT" sz="2800" b="1" spc="-200" dirty="0" err="1">
                <a:ea typeface="Arial" charset="0"/>
                <a:cs typeface="Arial" charset="0"/>
              </a:rPr>
              <a:t>you</a:t>
            </a:r>
            <a:r>
              <a:rPr lang="it-IT" sz="2800" b="1" spc="-200" dirty="0">
                <a:ea typeface="Arial" charset="0"/>
                <a:cs typeface="Arial" charset="0"/>
              </a:rPr>
              <a:t> for </a:t>
            </a:r>
            <a:r>
              <a:rPr lang="it-IT" sz="2800" b="1" spc="-200" dirty="0" err="1">
                <a:ea typeface="Arial" charset="0"/>
                <a:cs typeface="Arial" charset="0"/>
              </a:rPr>
              <a:t>your</a:t>
            </a:r>
            <a:r>
              <a:rPr lang="it-IT" sz="2800" b="1" spc="-200" dirty="0">
                <a:ea typeface="Arial" charset="0"/>
                <a:cs typeface="Arial" charset="0"/>
              </a:rPr>
              <a:t> </a:t>
            </a:r>
            <a:r>
              <a:rPr lang="it-IT" sz="2800" b="1" spc="-200" dirty="0" err="1">
                <a:ea typeface="Arial" charset="0"/>
                <a:cs typeface="Arial" charset="0"/>
              </a:rPr>
              <a:t>attention</a:t>
            </a:r>
            <a:r>
              <a:rPr lang="it-IT" sz="2800" b="1" spc="-200" dirty="0">
                <a:ea typeface="Arial" charset="0"/>
                <a:cs typeface="Arial" charset="0"/>
              </a:rPr>
              <a:t>!</a:t>
            </a:r>
          </a:p>
        </p:txBody>
      </p:sp>
      <p:sp>
        <p:nvSpPr>
          <p:cNvPr id="5" name="CasellaDiTesto 25">
            <a:extLst>
              <a:ext uri="{FF2B5EF4-FFF2-40B4-BE49-F238E27FC236}">
                <a16:creationId xmlns:a16="http://schemas.microsoft.com/office/drawing/2014/main" xmlns="" id="{7D6C48B0-9AAE-4631-AC62-5158F4EFFD31}"/>
              </a:ext>
            </a:extLst>
          </p:cNvPr>
          <p:cNvSpPr txBox="1"/>
          <p:nvPr/>
        </p:nvSpPr>
        <p:spPr>
          <a:xfrm>
            <a:off x="1" y="2039081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Come and visit us: </a:t>
            </a:r>
            <a:r>
              <a:rPr lang="it-IT" sz="2400" b="1" spc="-2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Hall A </a:t>
            </a:r>
            <a:r>
              <a:rPr lang="it-IT" sz="2400" b="1" spc="-2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Booth</a:t>
            </a:r>
            <a:r>
              <a:rPr lang="it-IT" sz="2400" b="1" spc="-2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A152</a:t>
            </a:r>
          </a:p>
          <a:p>
            <a:pPr algn="just"/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Marco Sparisci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m.sparisci@dafram.it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For technical-commercial information: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info@dafram.it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8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4823869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Background</a:t>
            </a:r>
            <a:endParaRPr lang="en-US" sz="1800" b="1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CO2 impact on climate change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CO2 emissions sources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CO2 demand</a:t>
            </a: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Need for strategies of CO2 capture, transportation, storage and </a:t>
            </a:r>
            <a:r>
              <a:rPr lang="en-US" sz="1800" dirty="0" err="1" smtClean="0"/>
              <a:t>utilisation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16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7992888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Background</a:t>
            </a:r>
            <a:endParaRPr lang="en-US" sz="1800" b="1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CO2 Capture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CO2 storage</a:t>
            </a:r>
            <a:endParaRPr lang="en-US" sz="1800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CO2 transportation </a:t>
            </a:r>
            <a:endParaRPr lang="en-US" sz="1800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CO2 </a:t>
            </a:r>
            <a:r>
              <a:rPr lang="en-US" sz="1800" dirty="0" err="1" smtClean="0"/>
              <a:t>utilisation</a:t>
            </a:r>
            <a:endParaRPr lang="en-US" sz="1800" dirty="0" smtClean="0"/>
          </a:p>
          <a:p>
            <a:pPr marL="0" indent="0">
              <a:lnSpc>
                <a:spcPct val="120000"/>
              </a:lnSpc>
              <a:buNone/>
            </a:pPr>
            <a:endParaRPr lang="en-US" sz="1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Recent improvements for typologies and efficiency of CCUS technologies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158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09" y="984137"/>
            <a:ext cx="8751881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Applications &amp; Conditions</a:t>
            </a:r>
            <a:endParaRPr lang="en-US" sz="18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CO2 capture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Post/Pre combustion: warm gas up to 350-600°C, low pressure (solid sorbents)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Membrane separation: moderate temperature, high DP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Oxy-fuel combustion: O2 handling, up to 2000°C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Amine process: amine handling, high DP, T up to 200°C</a:t>
            </a: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Presence of contaminants to be considered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742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5596131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Applications &amp; Conditions</a:t>
            </a:r>
            <a:endParaRPr lang="en-US" sz="18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CO2 transportation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Pipeline: dense phase</a:t>
            </a:r>
            <a:endParaRPr lang="en-US" sz="1800" dirty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Pipeline: gas phase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Ship/Rail/Truck: moderate cryogenic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Presence of contaminants to </a:t>
            </a:r>
            <a:r>
              <a:rPr lang="en-US" sz="1800" smtClean="0"/>
              <a:t>be considered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65907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7992888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Applications &amp; Conditions</a:t>
            </a:r>
            <a:endParaRPr lang="en-US" sz="18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CO2 storage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Injection: dense phase, high pressure (similar to EOR)</a:t>
            </a:r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Injection: liquid (pilot </a:t>
            </a:r>
            <a:r>
              <a:rPr lang="en-US" sz="1800" dirty="0" err="1" smtClean="0"/>
              <a:t>Prj</a:t>
            </a:r>
            <a:r>
              <a:rPr lang="en-US" sz="1800" dirty="0" smtClean="0"/>
              <a:t>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 smtClean="0"/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P/T of injection as per site conditions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Flow assurance for injection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9694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3709594" y="4500510"/>
            <a:ext cx="16898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© Copyright </a:t>
            </a:r>
            <a:r>
              <a:rPr lang="en-US" sz="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DAFRAM S.p.A</a:t>
            </a:r>
            <a:r>
              <a:rPr lang="en-US" sz="600" dirty="0">
                <a:latin typeface="Calibri" panose="020F0502020204030204" pitchFamily="34" charset="0"/>
                <a:cs typeface="Calibri" panose="020F0502020204030204" pitchFamily="34" charset="0"/>
              </a:rPr>
              <a:t>.. All rights reserved.</a:t>
            </a: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06" y="327546"/>
            <a:ext cx="1517985" cy="373520"/>
          </a:xfrm>
          <a:prstGeom prst="rect">
            <a:avLst/>
          </a:prstGeom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97310" y="984137"/>
            <a:ext cx="8946690" cy="346303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 smtClean="0"/>
              <a:t>Applications &amp; Conditions</a:t>
            </a:r>
            <a:endParaRPr lang="en-US" sz="18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CO2 </a:t>
            </a:r>
            <a:r>
              <a:rPr lang="en-US" sz="1800" dirty="0" err="1" smtClean="0"/>
              <a:t>utilisation</a:t>
            </a:r>
            <a:endParaRPr lang="en-US" sz="1800" dirty="0" smtClean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Traditional processes: chemical industry (fertilizer), </a:t>
            </a:r>
            <a:r>
              <a:rPr lang="en-US" sz="1800" dirty="0" err="1" smtClean="0"/>
              <a:t>Oil&amp;Gas</a:t>
            </a:r>
            <a:r>
              <a:rPr lang="en-US" sz="1800" dirty="0" smtClean="0"/>
              <a:t> (EOR), </a:t>
            </a:r>
            <a:r>
              <a:rPr lang="en-US" sz="1800" dirty="0" err="1" smtClean="0"/>
              <a:t>Food&amp;Beverage</a:t>
            </a:r>
            <a:endParaRPr lang="en-US" sz="1800" dirty="0" smtClean="0"/>
          </a:p>
          <a:p>
            <a:pPr marL="284400" indent="-28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dirty="0" smtClean="0"/>
              <a:t> Innovative Processes: integration EGR-LNG, Methanol production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Presence of other chemicals</a:t>
            </a: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Requirements by FDA standards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/>
              <a:t>Developments to follow</a:t>
            </a:r>
          </a:p>
        </p:txBody>
      </p:sp>
    </p:spTree>
    <p:extLst>
      <p:ext uri="{BB962C8B-B14F-4D97-AF65-F5344CB8AC3E}">
        <p14:creationId xmlns:p14="http://schemas.microsoft.com/office/powerpoint/2010/main" val="402781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_mio_corpo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Template_mio_corpo</Template>
  <TotalTime>2635</TotalTime>
  <Words>1695</Words>
  <Application>Microsoft Office PowerPoint</Application>
  <PresentationFormat>Presentazione su schermo (16:9)</PresentationFormat>
  <Paragraphs>304</Paragraphs>
  <Slides>32</Slides>
  <Notes>32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32</vt:i4>
      </vt:variant>
    </vt:vector>
  </HeadingPairs>
  <TitlesOfParts>
    <vt:vector size="34" baseType="lpstr">
      <vt:lpstr>Template_mio_corpo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Sparisci</dc:creator>
  <cp:lastModifiedBy>Marco Sparisci</cp:lastModifiedBy>
  <cp:revision>229</cp:revision>
  <dcterms:created xsi:type="dcterms:W3CDTF">2024-04-30T13:37:25Z</dcterms:created>
  <dcterms:modified xsi:type="dcterms:W3CDTF">2024-05-09T07:59:39Z</dcterms:modified>
</cp:coreProperties>
</file>